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507" r:id="rId2"/>
    <p:sldId id="510" r:id="rId3"/>
    <p:sldId id="519" r:id="rId4"/>
    <p:sldId id="524" r:id="rId5"/>
    <p:sldId id="526" r:id="rId6"/>
    <p:sldId id="564" r:id="rId7"/>
    <p:sldId id="545" r:id="rId8"/>
    <p:sldId id="566" r:id="rId9"/>
    <p:sldId id="567" r:id="rId10"/>
    <p:sldId id="568" r:id="rId11"/>
    <p:sldId id="569" r:id="rId12"/>
    <p:sldId id="570" r:id="rId13"/>
    <p:sldId id="571" r:id="rId14"/>
    <p:sldId id="572" r:id="rId15"/>
    <p:sldId id="573" r:id="rId16"/>
    <p:sldId id="408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FF99"/>
    <a:srgbClr val="E6E6FF"/>
    <a:srgbClr val="333399"/>
    <a:srgbClr val="3333CC"/>
    <a:srgbClr val="009900"/>
    <a:srgbClr val="68AF23"/>
    <a:srgbClr val="00FF00"/>
    <a:srgbClr val="3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402" autoAdjust="0"/>
    <p:restoredTop sz="93026" autoAdjust="0"/>
  </p:normalViewPr>
  <p:slideViewPr>
    <p:cSldViewPr snapToGrid="0">
      <p:cViewPr varScale="1">
        <p:scale>
          <a:sx n="104" d="100"/>
          <a:sy n="104" d="100"/>
        </p:scale>
        <p:origin x="-18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2CFAA5D-22A6-47C4-BD89-763271B65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89988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51D89-6F46-4B7E-9283-11019B4D8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89988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251" y="1760561"/>
            <a:ext cx="8652679" cy="1487606"/>
          </a:xfrm>
        </p:spPr>
        <p:txBody>
          <a:bodyPr/>
          <a:lstStyle>
            <a:lvl1pPr>
              <a:defRPr sz="7200" b="1">
                <a:solidFill>
                  <a:srgbClr val="33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8520" y="4626591"/>
            <a:ext cx="7608626" cy="1380698"/>
          </a:xfrm>
        </p:spPr>
        <p:txBody>
          <a:bodyPr/>
          <a:lstStyle>
            <a:lvl1pPr marL="0" indent="0" algn="ctr">
              <a:buNone/>
              <a:defRPr sz="4000" b="1"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9E5F1-26B7-4F65-A651-F43682580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7F7F7F"/>
                </a:solidFill>
                <a:cs typeface="Arial" charset="0"/>
                <a:sym typeface="Symbol" pitchFamily="18" charset="2"/>
              </a:rPr>
              <a:t>Кодирование информации</a:t>
            </a:r>
            <a:r>
              <a:rPr lang="en-US" sz="1400" i="1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89988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1EF8-1E3F-4DB6-989D-829E14A11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65938" y="155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Arial" charset="0"/>
              </a:defRPr>
            </a:lvl1pPr>
          </a:lstStyle>
          <a:p>
            <a:pPr>
              <a:defRPr/>
            </a:pPr>
            <a:fld id="{17D7C50B-0616-49C8-9D67-18DEAA6B6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6447"/>
            <a:ext cx="9144000" cy="291332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6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Кодирование графической информации</a:t>
            </a:r>
          </a:p>
        </p:txBody>
      </p:sp>
      <p:pic>
        <p:nvPicPr>
          <p:cNvPr id="15366" name="Picture 6" descr="https://northlakessigns.com.au/wp-content/uploads/2019/02/Graphic-Design-North-Lakes-Sig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5881" y="3450977"/>
            <a:ext cx="43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Оцифровка звука: квантование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76238" y="887413"/>
            <a:ext cx="6710362" cy="663575"/>
            <a:chOff x="396" y="3549"/>
            <a:chExt cx="4227" cy="418"/>
          </a:xfrm>
        </p:grpSpPr>
        <p:sp>
          <p:nvSpPr>
            <p:cNvPr id="5" name="Text Box 20"/>
            <p:cNvSpPr txBox="1">
              <a:spLocks noChangeArrowheads="1"/>
            </p:cNvSpPr>
            <p:nvPr/>
          </p:nvSpPr>
          <p:spPr bwMode="auto">
            <a:xfrm>
              <a:off x="714" y="3619"/>
              <a:ext cx="3909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rIns="0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000" dirty="0"/>
                <a:t>   Сколько битов нужно, чтобы записать число 0,6?</a:t>
              </a:r>
            </a:p>
          </p:txBody>
        </p:sp>
        <p:sp>
          <p:nvSpPr>
            <p:cNvPr id="53302" name="Oval 21"/>
            <p:cNvSpPr>
              <a:spLocks noChangeArrowheads="1"/>
            </p:cNvSpPr>
            <p:nvPr/>
          </p:nvSpPr>
          <p:spPr bwMode="auto">
            <a:xfrm>
              <a:off x="396" y="3549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ru-RU" sz="4400" b="1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</a:p>
          </p:txBody>
        </p:sp>
      </p:grpSp>
      <p:sp>
        <p:nvSpPr>
          <p:cNvPr id="53253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 bwMode="auto">
          <a:xfrm>
            <a:off x="209550" y="3295650"/>
            <a:ext cx="3725863" cy="2981325"/>
            <a:chOff x="2009" y="1448"/>
            <a:chExt cx="3241" cy="2593"/>
          </a:xfrm>
        </p:grpSpPr>
        <p:sp>
          <p:nvSpPr>
            <p:cNvPr id="53260" name="AutoShape 44"/>
            <p:cNvSpPr>
              <a:spLocks noChangeAspect="1" noChangeArrowheads="1" noTextEdit="1"/>
            </p:cNvSpPr>
            <p:nvPr/>
          </p:nvSpPr>
          <p:spPr bwMode="auto">
            <a:xfrm>
              <a:off x="2009" y="1448"/>
              <a:ext cx="3241" cy="2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61" name="Rectangle 43"/>
            <p:cNvSpPr>
              <a:spLocks noChangeArrowheads="1"/>
            </p:cNvSpPr>
            <p:nvPr/>
          </p:nvSpPr>
          <p:spPr bwMode="auto">
            <a:xfrm>
              <a:off x="2331" y="2691"/>
              <a:ext cx="2793" cy="23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62" name="Rectangle 42"/>
            <p:cNvSpPr>
              <a:spLocks noChangeArrowheads="1"/>
            </p:cNvSpPr>
            <p:nvPr/>
          </p:nvSpPr>
          <p:spPr bwMode="auto">
            <a:xfrm>
              <a:off x="2331" y="2223"/>
              <a:ext cx="2793" cy="23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63" name="Rectangle 41"/>
            <p:cNvSpPr>
              <a:spLocks noChangeArrowheads="1"/>
            </p:cNvSpPr>
            <p:nvPr/>
          </p:nvSpPr>
          <p:spPr bwMode="auto">
            <a:xfrm>
              <a:off x="2331" y="1748"/>
              <a:ext cx="2793" cy="23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64" name="Rectangle 40"/>
            <p:cNvSpPr>
              <a:spLocks noChangeArrowheads="1"/>
            </p:cNvSpPr>
            <p:nvPr/>
          </p:nvSpPr>
          <p:spPr bwMode="auto">
            <a:xfrm>
              <a:off x="2331" y="3156"/>
              <a:ext cx="2793" cy="23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124967" name="Freeform 39"/>
            <p:cNvSpPr>
              <a:spLocks/>
            </p:cNvSpPr>
            <p:nvPr/>
          </p:nvSpPr>
          <p:spPr bwMode="auto">
            <a:xfrm>
              <a:off x="2347" y="1790"/>
              <a:ext cx="2622" cy="1531"/>
            </a:xfrm>
            <a:custGeom>
              <a:avLst/>
              <a:gdLst/>
              <a:ahLst/>
              <a:cxnLst>
                <a:cxn ang="0">
                  <a:pos x="0" y="5559"/>
                </a:cxn>
                <a:cxn ang="0">
                  <a:pos x="467" y="1908"/>
                </a:cxn>
                <a:cxn ang="0">
                  <a:pos x="1187" y="5721"/>
                </a:cxn>
                <a:cxn ang="0">
                  <a:pos x="1724" y="83"/>
                </a:cxn>
                <a:cxn ang="0">
                  <a:pos x="2191" y="5224"/>
                </a:cxn>
                <a:cxn ang="0">
                  <a:pos x="3134" y="3439"/>
                </a:cxn>
                <a:cxn ang="0">
                  <a:pos x="3397" y="6076"/>
                </a:cxn>
                <a:cxn ang="0">
                  <a:pos x="4422" y="1249"/>
                </a:cxn>
                <a:cxn ang="0">
                  <a:pos x="5172" y="6218"/>
                </a:cxn>
                <a:cxn ang="0">
                  <a:pos x="5983" y="3054"/>
                </a:cxn>
                <a:cxn ang="0">
                  <a:pos x="6115" y="5863"/>
                </a:cxn>
                <a:cxn ang="0">
                  <a:pos x="6521" y="5670"/>
                </a:cxn>
              </a:cxnLst>
              <a:rect l="0" t="0" r="r" b="b"/>
              <a:pathLst>
                <a:path w="6521" h="6519">
                  <a:moveTo>
                    <a:pt x="0" y="5559"/>
                  </a:moveTo>
                  <a:cubicBezTo>
                    <a:pt x="134" y="3720"/>
                    <a:pt x="269" y="1881"/>
                    <a:pt x="467" y="1908"/>
                  </a:cubicBezTo>
                  <a:cubicBezTo>
                    <a:pt x="665" y="1935"/>
                    <a:pt x="978" y="6025"/>
                    <a:pt x="1187" y="5721"/>
                  </a:cubicBezTo>
                  <a:cubicBezTo>
                    <a:pt x="1396" y="5417"/>
                    <a:pt x="1557" y="166"/>
                    <a:pt x="1724" y="83"/>
                  </a:cubicBezTo>
                  <a:cubicBezTo>
                    <a:pt x="1891" y="0"/>
                    <a:pt x="1956" y="4665"/>
                    <a:pt x="2191" y="5224"/>
                  </a:cubicBezTo>
                  <a:cubicBezTo>
                    <a:pt x="2426" y="5783"/>
                    <a:pt x="2933" y="3297"/>
                    <a:pt x="3134" y="3439"/>
                  </a:cubicBezTo>
                  <a:cubicBezTo>
                    <a:pt x="3335" y="3581"/>
                    <a:pt x="3182" y="6441"/>
                    <a:pt x="3397" y="6076"/>
                  </a:cubicBezTo>
                  <a:cubicBezTo>
                    <a:pt x="3612" y="5711"/>
                    <a:pt x="4126" y="1225"/>
                    <a:pt x="4422" y="1249"/>
                  </a:cubicBezTo>
                  <a:cubicBezTo>
                    <a:pt x="4718" y="1273"/>
                    <a:pt x="4912" y="5917"/>
                    <a:pt x="5172" y="6218"/>
                  </a:cubicBezTo>
                  <a:cubicBezTo>
                    <a:pt x="5432" y="6519"/>
                    <a:pt x="5826" y="3113"/>
                    <a:pt x="5983" y="3054"/>
                  </a:cubicBezTo>
                  <a:cubicBezTo>
                    <a:pt x="6140" y="2995"/>
                    <a:pt x="6025" y="5427"/>
                    <a:pt x="6115" y="5863"/>
                  </a:cubicBezTo>
                  <a:cubicBezTo>
                    <a:pt x="6205" y="6299"/>
                    <a:pt x="6436" y="5710"/>
                    <a:pt x="6521" y="5670"/>
                  </a:cubicBezTo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4000">
                <a:latin typeface="Arial" charset="0"/>
              </a:endParaRPr>
            </a:p>
          </p:txBody>
        </p:sp>
        <p:sp>
          <p:nvSpPr>
            <p:cNvPr id="53266" name="Freeform 38"/>
            <p:cNvSpPr>
              <a:spLocks/>
            </p:cNvSpPr>
            <p:nvPr/>
          </p:nvSpPr>
          <p:spPr bwMode="auto">
            <a:xfrm>
              <a:off x="2339" y="1459"/>
              <a:ext cx="2900" cy="2171"/>
            </a:xfrm>
            <a:custGeom>
              <a:avLst/>
              <a:gdLst>
                <a:gd name="T0" fmla="*/ 0 w 2971"/>
                <a:gd name="T1" fmla="*/ 0 h 1967"/>
                <a:gd name="T2" fmla="*/ 0 w 2971"/>
                <a:gd name="T3" fmla="*/ 11619 h 1967"/>
                <a:gd name="T4" fmla="*/ 1923 w 2971"/>
                <a:gd name="T5" fmla="*/ 11619 h 1967"/>
                <a:gd name="T6" fmla="*/ 0 60000 65536"/>
                <a:gd name="T7" fmla="*/ 0 60000 65536"/>
                <a:gd name="T8" fmla="*/ 0 60000 65536"/>
                <a:gd name="T9" fmla="*/ 0 w 2971"/>
                <a:gd name="T10" fmla="*/ 0 h 1967"/>
                <a:gd name="T11" fmla="*/ 2971 w 2971"/>
                <a:gd name="T12" fmla="*/ 1967 h 19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71" h="1967">
                  <a:moveTo>
                    <a:pt x="0" y="0"/>
                  </a:moveTo>
                  <a:lnTo>
                    <a:pt x="0" y="1967"/>
                  </a:lnTo>
                  <a:lnTo>
                    <a:pt x="2971" y="196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67" name="Oval 37"/>
            <p:cNvSpPr>
              <a:spLocks noChangeAspect="1" noChangeArrowheads="1"/>
            </p:cNvSpPr>
            <p:nvPr/>
          </p:nvSpPr>
          <p:spPr bwMode="auto">
            <a:xfrm>
              <a:off x="2298" y="3030"/>
              <a:ext cx="85" cy="8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68" name="Oval 36"/>
            <p:cNvSpPr>
              <a:spLocks noChangeAspect="1" noChangeArrowheads="1"/>
            </p:cNvSpPr>
            <p:nvPr/>
          </p:nvSpPr>
          <p:spPr bwMode="auto">
            <a:xfrm>
              <a:off x="2718" y="2996"/>
              <a:ext cx="85" cy="8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69" name="Oval 35"/>
            <p:cNvSpPr>
              <a:spLocks noChangeAspect="1" noChangeArrowheads="1"/>
            </p:cNvSpPr>
            <p:nvPr/>
          </p:nvSpPr>
          <p:spPr bwMode="auto">
            <a:xfrm>
              <a:off x="3139" y="2782"/>
              <a:ext cx="85" cy="8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70" name="Oval 34"/>
            <p:cNvSpPr>
              <a:spLocks noChangeAspect="1" noChangeArrowheads="1"/>
            </p:cNvSpPr>
            <p:nvPr/>
          </p:nvSpPr>
          <p:spPr bwMode="auto">
            <a:xfrm>
              <a:off x="3559" y="2575"/>
              <a:ext cx="85" cy="8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71" name="Oval 33"/>
            <p:cNvSpPr>
              <a:spLocks noChangeAspect="1" noChangeArrowheads="1"/>
            </p:cNvSpPr>
            <p:nvPr/>
          </p:nvSpPr>
          <p:spPr bwMode="auto">
            <a:xfrm>
              <a:off x="3980" y="2220"/>
              <a:ext cx="85" cy="8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72" name="Oval 32"/>
            <p:cNvSpPr>
              <a:spLocks noChangeAspect="1" noChangeArrowheads="1"/>
            </p:cNvSpPr>
            <p:nvPr/>
          </p:nvSpPr>
          <p:spPr bwMode="auto">
            <a:xfrm>
              <a:off x="4400" y="3207"/>
              <a:ext cx="85" cy="8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73" name="Oval 31"/>
            <p:cNvSpPr>
              <a:spLocks noChangeAspect="1" noChangeArrowheads="1"/>
            </p:cNvSpPr>
            <p:nvPr/>
          </p:nvSpPr>
          <p:spPr bwMode="auto">
            <a:xfrm>
              <a:off x="4821" y="3155"/>
              <a:ext cx="85" cy="8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4000"/>
            </a:p>
          </p:txBody>
        </p:sp>
        <p:sp>
          <p:nvSpPr>
            <p:cNvPr id="53274" name="Line 30"/>
            <p:cNvSpPr>
              <a:spLocks noChangeShapeType="1"/>
            </p:cNvSpPr>
            <p:nvPr/>
          </p:nvSpPr>
          <p:spPr bwMode="auto">
            <a:xfrm>
              <a:off x="2758" y="3033"/>
              <a:ext cx="3" cy="5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5" name="Line 29"/>
            <p:cNvSpPr>
              <a:spLocks noChangeShapeType="1"/>
            </p:cNvSpPr>
            <p:nvPr/>
          </p:nvSpPr>
          <p:spPr bwMode="auto">
            <a:xfrm>
              <a:off x="3181" y="2822"/>
              <a:ext cx="1" cy="105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6" name="Line 28"/>
            <p:cNvSpPr>
              <a:spLocks noChangeShapeType="1"/>
            </p:cNvSpPr>
            <p:nvPr/>
          </p:nvSpPr>
          <p:spPr bwMode="auto">
            <a:xfrm>
              <a:off x="3601" y="2624"/>
              <a:ext cx="3" cy="1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7" name="Line 27"/>
            <p:cNvSpPr>
              <a:spLocks noChangeShapeType="1"/>
            </p:cNvSpPr>
            <p:nvPr/>
          </p:nvSpPr>
          <p:spPr bwMode="auto">
            <a:xfrm>
              <a:off x="4022" y="2269"/>
              <a:ext cx="2" cy="136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8" name="Line 26"/>
            <p:cNvSpPr>
              <a:spLocks noChangeShapeType="1"/>
            </p:cNvSpPr>
            <p:nvPr/>
          </p:nvSpPr>
          <p:spPr bwMode="auto">
            <a:xfrm>
              <a:off x="4444" y="3255"/>
              <a:ext cx="1" cy="3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9" name="Line 25"/>
            <p:cNvSpPr>
              <a:spLocks noChangeShapeType="1"/>
            </p:cNvSpPr>
            <p:nvPr/>
          </p:nvSpPr>
          <p:spPr bwMode="auto">
            <a:xfrm>
              <a:off x="4865" y="3206"/>
              <a:ext cx="1" cy="4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0" name="Freeform 24"/>
            <p:cNvSpPr>
              <a:spLocks/>
            </p:cNvSpPr>
            <p:nvPr/>
          </p:nvSpPr>
          <p:spPr bwMode="auto">
            <a:xfrm>
              <a:off x="2797" y="3821"/>
              <a:ext cx="397" cy="1"/>
            </a:xfrm>
            <a:custGeom>
              <a:avLst/>
              <a:gdLst>
                <a:gd name="T0" fmla="*/ 0 w 276"/>
                <a:gd name="T1" fmla="*/ 0 h 1"/>
                <a:gd name="T2" fmla="*/ 191727 w 276"/>
                <a:gd name="T3" fmla="*/ 0 h 1"/>
                <a:gd name="T4" fmla="*/ 0 60000 65536"/>
                <a:gd name="T5" fmla="*/ 0 60000 65536"/>
                <a:gd name="T6" fmla="*/ 0 w 276"/>
                <a:gd name="T7" fmla="*/ 0 h 1"/>
                <a:gd name="T8" fmla="*/ 276 w 27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6" h="1">
                  <a:moveTo>
                    <a:pt x="0" y="0"/>
                  </a:moveTo>
                  <a:cubicBezTo>
                    <a:pt x="92" y="0"/>
                    <a:pt x="230" y="0"/>
                    <a:pt x="276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1" name="Freeform 23"/>
            <p:cNvSpPr>
              <a:spLocks/>
            </p:cNvSpPr>
            <p:nvPr/>
          </p:nvSpPr>
          <p:spPr bwMode="auto">
            <a:xfrm flipH="1">
              <a:off x="3606" y="3821"/>
              <a:ext cx="397" cy="1"/>
            </a:xfrm>
            <a:custGeom>
              <a:avLst/>
              <a:gdLst>
                <a:gd name="T0" fmla="*/ 0 w 276"/>
                <a:gd name="T1" fmla="*/ 0 h 1"/>
                <a:gd name="T2" fmla="*/ 191727 w 276"/>
                <a:gd name="T3" fmla="*/ 0 h 1"/>
                <a:gd name="T4" fmla="*/ 0 60000 65536"/>
                <a:gd name="T5" fmla="*/ 0 60000 65536"/>
                <a:gd name="T6" fmla="*/ 0 w 276"/>
                <a:gd name="T7" fmla="*/ 0 h 1"/>
                <a:gd name="T8" fmla="*/ 276 w 27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6" h="1">
                  <a:moveTo>
                    <a:pt x="0" y="0"/>
                  </a:moveTo>
                  <a:cubicBezTo>
                    <a:pt x="92" y="0"/>
                    <a:pt x="230" y="0"/>
                    <a:pt x="276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2" name="Rectangle 22"/>
            <p:cNvSpPr>
              <a:spLocks noChangeArrowheads="1"/>
            </p:cNvSpPr>
            <p:nvPr/>
          </p:nvSpPr>
          <p:spPr bwMode="auto">
            <a:xfrm>
              <a:off x="3186" y="3750"/>
              <a:ext cx="384" cy="2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US" sz="2400" i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</a:t>
              </a:r>
              <a:endParaRPr lang="en-US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283" name="Rectangle 21"/>
            <p:cNvSpPr>
              <a:spLocks noChangeArrowheads="1"/>
            </p:cNvSpPr>
            <p:nvPr/>
          </p:nvSpPr>
          <p:spPr bwMode="auto">
            <a:xfrm>
              <a:off x="4955" y="3696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ru-RU" sz="2400" i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</a:t>
              </a:r>
              <a:endParaRPr lang="ru-RU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284" name="Line 20"/>
            <p:cNvSpPr>
              <a:spLocks noChangeShapeType="1"/>
            </p:cNvSpPr>
            <p:nvPr/>
          </p:nvSpPr>
          <p:spPr bwMode="auto">
            <a:xfrm rot="5400000">
              <a:off x="3719" y="2007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5" name="Line 19"/>
            <p:cNvSpPr>
              <a:spLocks noChangeShapeType="1"/>
            </p:cNvSpPr>
            <p:nvPr/>
          </p:nvSpPr>
          <p:spPr bwMode="auto">
            <a:xfrm rot="5400000">
              <a:off x="3719" y="2242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6" name="Line 18"/>
            <p:cNvSpPr>
              <a:spLocks noChangeShapeType="1"/>
            </p:cNvSpPr>
            <p:nvPr/>
          </p:nvSpPr>
          <p:spPr bwMode="auto">
            <a:xfrm rot="5400000">
              <a:off x="3719" y="1772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7" name="Line 17"/>
            <p:cNvSpPr>
              <a:spLocks noChangeShapeType="1"/>
            </p:cNvSpPr>
            <p:nvPr/>
          </p:nvSpPr>
          <p:spPr bwMode="auto">
            <a:xfrm rot="5400000">
              <a:off x="3719" y="1537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8" name="Line 16"/>
            <p:cNvSpPr>
              <a:spLocks noChangeShapeType="1"/>
            </p:cNvSpPr>
            <p:nvPr/>
          </p:nvSpPr>
          <p:spPr bwMode="auto">
            <a:xfrm rot="5400000">
              <a:off x="3719" y="1303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9" name="Line 15"/>
            <p:cNvSpPr>
              <a:spLocks noChangeShapeType="1"/>
            </p:cNvSpPr>
            <p:nvPr/>
          </p:nvSpPr>
          <p:spPr bwMode="auto">
            <a:xfrm rot="5400000">
              <a:off x="3719" y="1068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90" name="Line 14"/>
            <p:cNvSpPr>
              <a:spLocks noChangeShapeType="1"/>
            </p:cNvSpPr>
            <p:nvPr/>
          </p:nvSpPr>
          <p:spPr bwMode="auto">
            <a:xfrm rot="5400000">
              <a:off x="3719" y="833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91" name="Line 13"/>
            <p:cNvSpPr>
              <a:spLocks noChangeShapeType="1"/>
            </p:cNvSpPr>
            <p:nvPr/>
          </p:nvSpPr>
          <p:spPr bwMode="auto">
            <a:xfrm rot="5400000">
              <a:off x="3719" y="598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92" name="Line 12"/>
            <p:cNvSpPr>
              <a:spLocks noChangeShapeType="1"/>
            </p:cNvSpPr>
            <p:nvPr/>
          </p:nvSpPr>
          <p:spPr bwMode="auto">
            <a:xfrm rot="5400000">
              <a:off x="3719" y="364"/>
              <a:ext cx="3" cy="276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93" name="Rectangle 11"/>
            <p:cNvSpPr>
              <a:spLocks noChangeArrowheads="1"/>
            </p:cNvSpPr>
            <p:nvPr/>
          </p:nvSpPr>
          <p:spPr bwMode="auto">
            <a:xfrm>
              <a:off x="2009" y="3417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/>
              <a:r>
                <a:rPr lang="en-US" sz="16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0</a:t>
              </a:r>
              <a:endParaRPr lang="en-US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294" name="Rectangle 10"/>
            <p:cNvSpPr>
              <a:spLocks noChangeArrowheads="1"/>
            </p:cNvSpPr>
            <p:nvPr/>
          </p:nvSpPr>
          <p:spPr bwMode="auto">
            <a:xfrm>
              <a:off x="2009" y="3178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/>
              <a:r>
                <a:rPr lang="ru-RU" sz="16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</a:t>
              </a:r>
              <a:endParaRPr lang="ru-RU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295" name="Rectangle 9"/>
            <p:cNvSpPr>
              <a:spLocks noChangeArrowheads="1"/>
            </p:cNvSpPr>
            <p:nvPr/>
          </p:nvSpPr>
          <p:spPr bwMode="auto">
            <a:xfrm>
              <a:off x="2009" y="2938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/>
              <a:r>
                <a:rPr lang="ru-RU" sz="16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2</a:t>
              </a:r>
              <a:endParaRPr lang="ru-RU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296" name="Rectangle 8"/>
            <p:cNvSpPr>
              <a:spLocks noChangeArrowheads="1"/>
            </p:cNvSpPr>
            <p:nvPr/>
          </p:nvSpPr>
          <p:spPr bwMode="auto">
            <a:xfrm>
              <a:off x="2009" y="2698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/>
              <a:r>
                <a:rPr lang="ru-RU" sz="16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3</a:t>
              </a:r>
              <a:endParaRPr lang="ru-RU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297" name="Rectangle 7"/>
            <p:cNvSpPr>
              <a:spLocks noChangeArrowheads="1"/>
            </p:cNvSpPr>
            <p:nvPr/>
          </p:nvSpPr>
          <p:spPr bwMode="auto">
            <a:xfrm>
              <a:off x="2009" y="2458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/>
              <a:r>
                <a:rPr lang="ru-RU" sz="16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4</a:t>
              </a:r>
              <a:endParaRPr lang="ru-RU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298" name="Rectangle 6"/>
            <p:cNvSpPr>
              <a:spLocks noChangeArrowheads="1"/>
            </p:cNvSpPr>
            <p:nvPr/>
          </p:nvSpPr>
          <p:spPr bwMode="auto">
            <a:xfrm>
              <a:off x="2009" y="2218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/>
              <a:r>
                <a:rPr lang="ru-RU" sz="16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5</a:t>
              </a:r>
              <a:endParaRPr lang="ru-RU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299" name="Rectangle 5"/>
            <p:cNvSpPr>
              <a:spLocks noChangeArrowheads="1"/>
            </p:cNvSpPr>
            <p:nvPr/>
          </p:nvSpPr>
          <p:spPr bwMode="auto">
            <a:xfrm>
              <a:off x="2009" y="1738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/>
              <a:r>
                <a:rPr lang="ru-RU" sz="16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7</a:t>
              </a:r>
              <a:endParaRPr lang="ru-RU" sz="4000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53300" name="Rectangle 4"/>
            <p:cNvSpPr>
              <a:spLocks noChangeArrowheads="1"/>
            </p:cNvSpPr>
            <p:nvPr/>
          </p:nvSpPr>
          <p:spPr bwMode="auto">
            <a:xfrm>
              <a:off x="2009" y="1978"/>
              <a:ext cx="266" cy="2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 eaLnBrk="0" hangingPunct="0"/>
              <a:r>
                <a:rPr lang="ru-RU" sz="16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6</a:t>
              </a:r>
              <a:endParaRPr lang="ru-RU" sz="4000">
                <a:ea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47111" name="Прямоугольник 50"/>
          <p:cNvSpPr>
            <a:spLocks noChangeArrowheads="1"/>
          </p:cNvSpPr>
          <p:nvPr/>
        </p:nvSpPr>
        <p:spPr bwMode="auto">
          <a:xfrm>
            <a:off x="363538" y="2892425"/>
            <a:ext cx="3556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3-битное кодирование: </a:t>
            </a:r>
          </a:p>
        </p:txBody>
      </p:sp>
      <p:sp>
        <p:nvSpPr>
          <p:cNvPr id="52" name="Rectangle 69"/>
          <p:cNvSpPr>
            <a:spLocks noChangeArrowheads="1"/>
          </p:cNvSpPr>
          <p:nvPr/>
        </p:nvSpPr>
        <p:spPr bwMode="auto">
          <a:xfrm>
            <a:off x="4464050" y="3246438"/>
            <a:ext cx="3589338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200" dirty="0"/>
              <a:t>8 битов = 256 уровней</a:t>
            </a:r>
          </a:p>
          <a:p>
            <a:pPr>
              <a:spcBef>
                <a:spcPct val="20000"/>
              </a:spcBef>
            </a:pPr>
            <a:r>
              <a:rPr lang="ru-RU" sz="2200" dirty="0"/>
              <a:t>16 битов = 65536 уровней</a:t>
            </a:r>
          </a:p>
          <a:p>
            <a:pPr>
              <a:spcBef>
                <a:spcPct val="20000"/>
              </a:spcBef>
            </a:pPr>
            <a:r>
              <a:rPr lang="en-US" sz="2200" dirty="0"/>
              <a:t>2</a:t>
            </a:r>
            <a:r>
              <a:rPr lang="ru-RU" sz="2200" dirty="0"/>
              <a:t>4 бита = 2</a:t>
            </a:r>
            <a:r>
              <a:rPr lang="en-US" sz="2200" baseline="30000" dirty="0"/>
              <a:t>2</a:t>
            </a:r>
            <a:r>
              <a:rPr lang="ru-RU" sz="2200" baseline="30000" dirty="0"/>
              <a:t>4</a:t>
            </a:r>
            <a:r>
              <a:rPr lang="ru-RU" sz="2200" dirty="0"/>
              <a:t> уровней</a:t>
            </a:r>
          </a:p>
        </p:txBody>
      </p:sp>
      <p:sp>
        <p:nvSpPr>
          <p:cNvPr id="53" name="Прямоугольник 52"/>
          <p:cNvSpPr>
            <a:spLocks noChangeArrowheads="1"/>
          </p:cNvSpPr>
          <p:nvPr/>
        </p:nvSpPr>
        <p:spPr bwMode="auto">
          <a:xfrm>
            <a:off x="387350" y="2428875"/>
            <a:ext cx="6692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АЦП</a:t>
            </a:r>
            <a:r>
              <a:rPr lang="ru-RU" sz="2400" dirty="0">
                <a:solidFill>
                  <a:srgbClr val="000000"/>
                </a:solidFill>
              </a:rPr>
              <a:t> = </a:t>
            </a:r>
            <a:r>
              <a:rPr lang="ru-RU" sz="2400" b="1" dirty="0">
                <a:solidFill>
                  <a:srgbClr val="000000"/>
                </a:solidFill>
              </a:rPr>
              <a:t>А</a:t>
            </a:r>
            <a:r>
              <a:rPr lang="ru-RU" sz="2400" dirty="0">
                <a:solidFill>
                  <a:srgbClr val="000000"/>
                </a:solidFill>
              </a:rPr>
              <a:t>налого-</a:t>
            </a:r>
            <a:r>
              <a:rPr lang="ru-RU" sz="2400" b="1" dirty="0">
                <a:solidFill>
                  <a:srgbClr val="000000"/>
                </a:solidFill>
              </a:rPr>
              <a:t>Ц</a:t>
            </a:r>
            <a:r>
              <a:rPr lang="ru-RU" sz="2400" dirty="0">
                <a:solidFill>
                  <a:srgbClr val="000000"/>
                </a:solidFill>
              </a:rPr>
              <a:t>ифровой </a:t>
            </a:r>
            <a:r>
              <a:rPr lang="ru-RU" sz="2400" b="1" dirty="0">
                <a:solidFill>
                  <a:srgbClr val="000000"/>
                </a:solidFill>
              </a:rPr>
              <a:t>П</a:t>
            </a:r>
            <a:r>
              <a:rPr lang="ru-RU" sz="2400" dirty="0">
                <a:solidFill>
                  <a:srgbClr val="000000"/>
                </a:solidFill>
              </a:rPr>
              <a:t>реобразователь</a:t>
            </a:r>
            <a:endParaRPr lang="ru-RU" sz="14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28625" y="1671638"/>
            <a:ext cx="7762875" cy="7080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80975" indent="-180975"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Квантование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(дискретизация по уровню) – это представление числа в виде цифрового кода конечной длины. </a:t>
            </a:r>
            <a:endParaRPr lang="ru-RU" sz="1600" dirty="0">
              <a:latin typeface="Arial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40200" y="4694238"/>
            <a:ext cx="4749800" cy="12001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Разрядность кодирования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sz="2400" dirty="0">
                <a:latin typeface="Arial" charset="0"/>
              </a:rPr>
              <a:t>— это число битов, используемое</a:t>
            </a:r>
          </a:p>
          <a:p>
            <a:pPr>
              <a:defRPr/>
            </a:pPr>
            <a:r>
              <a:rPr lang="ru-RU" sz="2400" dirty="0">
                <a:latin typeface="Arial" charset="0"/>
              </a:rPr>
              <a:t>для хранения одного отсчёта.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/>
      <p:bldP spid="52" grpId="0"/>
      <p:bldP spid="53" grpId="0"/>
      <p:bldP spid="54" grpId="0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57200" y="142852"/>
            <a:ext cx="82296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нужно знать:</a:t>
            </a:r>
            <a:endParaRPr kumimoji="0" lang="ru-RU" sz="3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1499190"/>
            <a:ext cx="8472518" cy="5073081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частота дискретизации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определяет количество отсчетов, запоминаемых за 1 секунду; 1 Гц (один герц) – это один отсчет в секунду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глубина кодирования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это количество бит, которые выделяются на один отсчет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двухканальной записи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(стерео)  объем памяти, необходимый для хранения данных одного канала,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умножается на 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четырёхканальной записи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(в формате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квадро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  объем памяти, необходимый для хранения данных одного канала,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умножается на 4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 descr="https://phonoteka.org/uploads/posts/2021-05/thumbs/1622273871_17-phonoteka_org-p-zvukovaya-volna-art-krasivo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1646" y="0"/>
            <a:ext cx="1552353" cy="1552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3200" dirty="0" smtClean="0"/>
              <a:t>Кодирование звуковой информации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223285" y="1275907"/>
            <a:ext cx="8706434" cy="50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Основная формула для решения задач</a:t>
            </a:r>
          </a:p>
          <a:p>
            <a:pPr marL="4572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1628" y="2317890"/>
            <a:ext cx="4288918" cy="120032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  <a:cs typeface="Arial" pitchFamily="34" charset="0"/>
              </a:rPr>
              <a:t>I=k*r*</a:t>
            </a:r>
            <a:r>
              <a:rPr lang="en-US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  <a:cs typeface="Arial" pitchFamily="34" charset="0"/>
                <a:sym typeface="Symbol"/>
              </a:rPr>
              <a:t>f*t</a:t>
            </a:r>
            <a:endParaRPr lang="ru-RU" sz="7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176" y="3936389"/>
            <a:ext cx="7405265" cy="2246769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объем звукового файла</a:t>
            </a:r>
          </a:p>
          <a:p>
            <a:r>
              <a:rPr lang="en-US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n-US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количество каналов записи</a:t>
            </a:r>
            <a:endParaRPr lang="en-US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800" i="1" dirty="0" smtClean="0">
                <a:solidFill>
                  <a:schemeClr val="tx1"/>
                </a:solidFill>
              </a:rPr>
              <a:t>разрешение (глубина кодирования)</a:t>
            </a:r>
            <a:endPara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/>
              </a:rPr>
              <a:t>f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частота дискретизации</a:t>
            </a:r>
          </a:p>
          <a:p>
            <a:r>
              <a:rPr lang="en-US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время звучания в секундах</a:t>
            </a:r>
            <a:endParaRPr lang="en-US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s://oir.mobi/uploads/posts/2019-12/1576016308_10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6221" y="2035211"/>
            <a:ext cx="3453949" cy="2324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/>
          <a:lstStyle/>
          <a:p>
            <a:r>
              <a:rPr lang="ru-RU" dirty="0" smtClean="0"/>
              <a:t>Оцифровка звука</a:t>
            </a:r>
          </a:p>
        </p:txBody>
      </p:sp>
      <p:sp>
        <p:nvSpPr>
          <p:cNvPr id="54276" name="Прямоугольник 3"/>
          <p:cNvSpPr>
            <a:spLocks noChangeArrowheads="1"/>
          </p:cNvSpPr>
          <p:nvPr/>
        </p:nvSpPr>
        <p:spPr bwMode="auto">
          <a:xfrm>
            <a:off x="379413" y="812800"/>
            <a:ext cx="842486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>
              <a:spcAft>
                <a:spcPts val="120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Задача 1.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/>
              <a:t>Определите информационный объем данных, полученных при оцифровке звука длительностью </a:t>
            </a:r>
            <a:br>
              <a:rPr lang="ru-RU" sz="2400" dirty="0"/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1 минута </a:t>
            </a:r>
            <a:r>
              <a:rPr lang="ru-RU" sz="2400" dirty="0"/>
              <a:t>с частотой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44 кГц </a:t>
            </a:r>
            <a:r>
              <a:rPr lang="ru-RU" sz="2400" dirty="0"/>
              <a:t>с помощью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16-битной </a:t>
            </a:r>
            <a:r>
              <a:rPr lang="ru-RU" sz="2400" dirty="0"/>
              <a:t>звуковой карты. Запись выполнена в режиме «стерео».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6263" y="2597150"/>
            <a:ext cx="8097837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257300" algn="l"/>
              </a:tabLst>
            </a:pPr>
            <a:r>
              <a:rPr lang="ru-RU" sz="2400" dirty="0">
                <a:solidFill>
                  <a:srgbClr val="000000"/>
                </a:solidFill>
              </a:rPr>
              <a:t>За 1 сек </a:t>
            </a:r>
            <a:r>
              <a:rPr lang="ru-RU" sz="2400" i="1" dirty="0">
                <a:solidFill>
                  <a:srgbClr val="000000"/>
                </a:solidFill>
              </a:rPr>
              <a:t>каждый канал</a:t>
            </a:r>
            <a:r>
              <a:rPr lang="ru-RU" sz="2400" dirty="0">
                <a:solidFill>
                  <a:srgbClr val="000000"/>
                </a:solidFill>
              </a:rPr>
              <a:t> записывает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44000</a:t>
            </a:r>
            <a:r>
              <a:rPr lang="ru-RU" sz="2400" dirty="0">
                <a:solidFill>
                  <a:srgbClr val="000000"/>
                </a:solidFill>
              </a:rPr>
              <a:t> значений, </a:t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sz="2400" dirty="0">
                <a:solidFill>
                  <a:srgbClr val="000000"/>
                </a:solidFill>
              </a:rPr>
              <a:t>	каждое занимает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16 битов = 2 байта</a:t>
            </a:r>
          </a:p>
          <a:p>
            <a:pPr>
              <a:tabLst>
                <a:tab pos="1257300" algn="l"/>
              </a:tabLst>
            </a:pPr>
            <a:r>
              <a:rPr lang="ru-RU" sz="2400" dirty="0"/>
              <a:t>	всего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44000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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2 байта = 88000 байтов </a:t>
            </a:r>
          </a:p>
          <a:p>
            <a:pPr>
              <a:spcBef>
                <a:spcPts val="1200"/>
              </a:spcBef>
              <a:tabLst>
                <a:tab pos="1257300" algn="l"/>
              </a:tabLst>
            </a:pPr>
            <a:r>
              <a:rPr lang="ru-RU" sz="2400" dirty="0"/>
              <a:t>С учётом «стерео»</a:t>
            </a:r>
          </a:p>
          <a:p>
            <a:pPr lvl="1">
              <a:tabLst>
                <a:tab pos="1257300" algn="l"/>
              </a:tabLst>
            </a:pPr>
            <a:r>
              <a:rPr lang="ru-RU" sz="2400" dirty="0"/>
              <a:t>	всего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88000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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2 = 176000 байтов</a:t>
            </a:r>
          </a:p>
          <a:p>
            <a:pPr lvl="1">
              <a:spcBef>
                <a:spcPts val="1200"/>
              </a:spcBef>
              <a:tabLst>
                <a:tab pos="1257300" algn="l"/>
              </a:tabLst>
            </a:pPr>
            <a:r>
              <a:rPr lang="ru-RU" sz="2400" dirty="0"/>
              <a:t>За 1 минуту</a:t>
            </a:r>
          </a:p>
          <a:p>
            <a:pPr lvl="1">
              <a:tabLst>
                <a:tab pos="1257300" algn="l"/>
              </a:tabLst>
            </a:pPr>
            <a:r>
              <a:rPr lang="ru-RU" sz="2400" dirty="0"/>
              <a:t>	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176000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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60 = 1056000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байтов </a:t>
            </a:r>
          </a:p>
          <a:p>
            <a:pPr lvl="1">
              <a:tabLst>
                <a:tab pos="1257300" algn="l"/>
              </a:tabLst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		 10313 Кбайт  10 Мбайт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/>
          <a:lstStyle/>
          <a:p>
            <a:r>
              <a:rPr lang="ru-RU" smtClean="0"/>
              <a:t>Оцифровка звука</a:t>
            </a:r>
          </a:p>
        </p:txBody>
      </p:sp>
      <p:sp>
        <p:nvSpPr>
          <p:cNvPr id="54276" name="Прямоугольник 3"/>
          <p:cNvSpPr>
            <a:spLocks noChangeArrowheads="1"/>
          </p:cNvSpPr>
          <p:nvPr/>
        </p:nvSpPr>
        <p:spPr bwMode="auto">
          <a:xfrm>
            <a:off x="127589" y="812800"/>
            <a:ext cx="898451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Задача 2. </a:t>
            </a:r>
            <a:r>
              <a:rPr lang="ru-RU" sz="2200" dirty="0" smtClean="0"/>
              <a:t>Музыкальный фрагмент был оцифрован и записан в виде файла без использования сжатия данных. Получившийся файл был передан в город А по каналу связи за </a:t>
            </a:r>
            <a:r>
              <a:rPr lang="ru-RU" sz="2200" dirty="0" smtClean="0">
                <a:solidFill>
                  <a:schemeClr val="accent2"/>
                </a:solidFill>
              </a:rPr>
              <a:t>30 секунд</a:t>
            </a:r>
            <a:r>
              <a:rPr lang="ru-RU" sz="2200" dirty="0" smtClean="0"/>
              <a:t>. Затем тот же музыкальный фрагмент был оцифрован повторно </a:t>
            </a:r>
            <a:r>
              <a:rPr lang="ru-RU" sz="2200" dirty="0" smtClean="0">
                <a:solidFill>
                  <a:schemeClr val="accent2"/>
                </a:solidFill>
              </a:rPr>
              <a:t>с разрешением в 2 раза выше и частотой дискретизации в 1,5 раза меньше</a:t>
            </a:r>
            <a:r>
              <a:rPr lang="ru-RU" sz="2200" dirty="0" smtClean="0"/>
              <a:t>, чем в первый раз. Сжатие данных не производилось. Полученный файл был передан в город Б; пропускная способность канала связи с городом Б </a:t>
            </a:r>
            <a:r>
              <a:rPr lang="ru-RU" sz="2200" dirty="0" smtClean="0">
                <a:solidFill>
                  <a:schemeClr val="accent2"/>
                </a:solidFill>
              </a:rPr>
              <a:t>в 4 раза </a:t>
            </a:r>
            <a:r>
              <a:rPr lang="ru-RU" sz="2200" dirty="0" smtClean="0"/>
              <a:t>выше, чем канала связи с городом А. Сколько секунд длилась передача файла в город Б? </a:t>
            </a:r>
            <a:endParaRPr lang="ru-RU" sz="2200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76447" y="3976578"/>
            <a:ext cx="85698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000" b="1" u="sng" dirty="0" smtClean="0">
                <a:latin typeface="+mn-lt"/>
              </a:rPr>
              <a:t>Решение: </a:t>
            </a:r>
            <a:r>
              <a:rPr lang="ru-RU" sz="2000" dirty="0" smtClean="0"/>
              <a:t>Объём </a:t>
            </a:r>
            <a:r>
              <a:rPr lang="en-US" sz="2000" b="1" i="1" dirty="0" smtClean="0"/>
              <a:t>I</a:t>
            </a:r>
            <a:r>
              <a:rPr lang="ru-RU" sz="2000" b="1" i="1" dirty="0" smtClean="0"/>
              <a:t>=</a:t>
            </a:r>
            <a:r>
              <a:rPr lang="en-US" sz="2000" b="1" i="1" dirty="0" smtClean="0"/>
              <a:t>k</a:t>
            </a:r>
            <a:r>
              <a:rPr lang="ru-RU" sz="2000" b="1" i="1" dirty="0" smtClean="0"/>
              <a:t>*</a:t>
            </a:r>
            <a:r>
              <a:rPr lang="en-US" sz="2000" b="1" i="1" dirty="0" smtClean="0"/>
              <a:t>r</a:t>
            </a:r>
            <a:r>
              <a:rPr lang="ru-RU" sz="2000" b="1" i="1" dirty="0" smtClean="0"/>
              <a:t>*</a:t>
            </a:r>
            <a:r>
              <a:rPr lang="en-US" sz="2000" b="1" i="1" dirty="0" smtClean="0"/>
              <a:t>f</a:t>
            </a:r>
            <a:r>
              <a:rPr lang="ru-RU" sz="2000" b="1" i="1" dirty="0" smtClean="0"/>
              <a:t>*</a:t>
            </a:r>
            <a:r>
              <a:rPr lang="en-US" sz="2000" b="1" i="1" dirty="0" smtClean="0"/>
              <a:t>t </a:t>
            </a:r>
            <a:r>
              <a:rPr lang="en-US" sz="2000" i="1" dirty="0" smtClean="0"/>
              <a:t> </a:t>
            </a:r>
            <a:r>
              <a:rPr lang="ru-RU" sz="2000" i="1" dirty="0" smtClean="0"/>
              <a:t>=</a:t>
            </a:r>
            <a:r>
              <a:rPr lang="en-US" sz="2000" i="1" dirty="0" smtClean="0"/>
              <a:t>&gt;</a:t>
            </a:r>
            <a:r>
              <a:rPr lang="ru-RU" sz="2000" i="1" dirty="0" smtClean="0"/>
              <a:t> </a:t>
            </a:r>
            <a:r>
              <a:rPr lang="en-US" sz="2000" i="1" dirty="0" smtClean="0"/>
              <a:t>I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= </a:t>
            </a:r>
            <a:r>
              <a:rPr lang="en-US" sz="2000" i="1" dirty="0" smtClean="0"/>
              <a:t>f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·</a:t>
            </a:r>
            <a:r>
              <a:rPr lang="en-US" sz="2000" i="1" dirty="0" smtClean="0"/>
              <a:t>r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·</a:t>
            </a:r>
            <a:r>
              <a:rPr lang="en-US" sz="2000" i="1" dirty="0" smtClean="0"/>
              <a:t>k</a:t>
            </a:r>
            <a:r>
              <a:rPr lang="ru-RU" sz="2000" i="1" dirty="0" smtClean="0"/>
              <a:t>·</a:t>
            </a:r>
            <a:r>
              <a:rPr lang="en-US" sz="2000" i="1" dirty="0" smtClean="0"/>
              <a:t>t</a:t>
            </a:r>
            <a:r>
              <a:rPr lang="ru-RU" sz="2000" dirty="0" smtClean="0"/>
              <a:t>,</a:t>
            </a:r>
          </a:p>
          <a:p>
            <a:pPr lvl="0"/>
            <a:r>
              <a:rPr lang="ru-RU" sz="2000" dirty="0" smtClean="0"/>
              <a:t> т.к. количество каналов не менялось и время записи тоже, а </a:t>
            </a:r>
            <a:r>
              <a:rPr lang="en-US" sz="2000" i="1" dirty="0" smtClean="0"/>
              <a:t>f</a:t>
            </a:r>
            <a:r>
              <a:rPr lang="ru-RU" sz="2000" baseline="-25000" dirty="0" smtClean="0"/>
              <a:t>2</a:t>
            </a:r>
            <a:r>
              <a:rPr lang="ru-RU" sz="2000" dirty="0" smtClean="0"/>
              <a:t> </a:t>
            </a:r>
            <a:r>
              <a:rPr lang="ru-RU" sz="2000" i="1" dirty="0" smtClean="0"/>
              <a:t>= </a:t>
            </a:r>
            <a:r>
              <a:rPr lang="en-US" sz="2000" i="1" dirty="0" smtClean="0"/>
              <a:t>f</a:t>
            </a:r>
            <a:r>
              <a:rPr lang="ru-RU" sz="2000" i="1" baseline="-25000" dirty="0" smtClean="0"/>
              <a:t>1</a:t>
            </a:r>
            <a:r>
              <a:rPr lang="ru-RU" sz="2000" dirty="0" smtClean="0"/>
              <a:t>/1,5; </a:t>
            </a:r>
            <a:r>
              <a:rPr lang="en-US" sz="2000" i="1" dirty="0" smtClean="0"/>
              <a:t>r</a:t>
            </a:r>
            <a:r>
              <a:rPr lang="ru-RU" sz="2000" baseline="-25000" dirty="0" smtClean="0"/>
              <a:t>2</a:t>
            </a:r>
            <a:r>
              <a:rPr lang="ru-RU" sz="2000" i="1" dirty="0" smtClean="0"/>
              <a:t>=2</a:t>
            </a:r>
            <a:r>
              <a:rPr lang="en-US" sz="2000" i="1" dirty="0" smtClean="0"/>
              <a:t>r</a:t>
            </a:r>
            <a:r>
              <a:rPr lang="ru-RU" sz="2000" i="1" baseline="-25000" dirty="0" smtClean="0"/>
              <a:t>1</a:t>
            </a:r>
            <a:r>
              <a:rPr lang="ru-RU" sz="2000" dirty="0" smtClean="0"/>
              <a:t>=&gt; </a:t>
            </a:r>
            <a:r>
              <a:rPr lang="en-US" sz="2000" i="1" dirty="0" smtClean="0"/>
              <a:t>I</a:t>
            </a:r>
            <a:r>
              <a:rPr lang="ru-RU" sz="2000" i="1" baseline="-25000" dirty="0" smtClean="0"/>
              <a:t>2</a:t>
            </a:r>
            <a:r>
              <a:rPr lang="ru-RU" sz="2000" i="1" dirty="0" smtClean="0"/>
              <a:t> = </a:t>
            </a:r>
            <a:r>
              <a:rPr lang="en-US" sz="2000" i="1" dirty="0" smtClean="0"/>
              <a:t>f</a:t>
            </a:r>
            <a:r>
              <a:rPr lang="ru-RU" sz="2000" baseline="-25000" dirty="0" smtClean="0"/>
              <a:t>2</a:t>
            </a:r>
            <a:r>
              <a:rPr lang="ru-RU" sz="2000" i="1" dirty="0" smtClean="0"/>
              <a:t>·</a:t>
            </a:r>
            <a:r>
              <a:rPr lang="en-US" sz="2000" i="1" dirty="0" smtClean="0"/>
              <a:t>r</a:t>
            </a:r>
            <a:r>
              <a:rPr lang="ru-RU" sz="2000" baseline="-25000" dirty="0" smtClean="0"/>
              <a:t>2</a:t>
            </a:r>
            <a:r>
              <a:rPr lang="ru-RU" sz="2000" i="1" dirty="0" smtClean="0"/>
              <a:t>·</a:t>
            </a:r>
            <a:r>
              <a:rPr lang="en-US" sz="2000" i="1" dirty="0" smtClean="0"/>
              <a:t>k</a:t>
            </a:r>
            <a:r>
              <a:rPr lang="ru-RU" sz="2000" i="1" dirty="0" smtClean="0"/>
              <a:t>·</a:t>
            </a:r>
            <a:r>
              <a:rPr lang="en-US" sz="2000" i="1" dirty="0" smtClean="0"/>
              <a:t>t </a:t>
            </a:r>
            <a:r>
              <a:rPr lang="ru-RU" sz="2000" i="1" dirty="0" smtClean="0"/>
              <a:t>= (</a:t>
            </a:r>
            <a:r>
              <a:rPr lang="en-US" sz="2000" i="1" dirty="0" smtClean="0"/>
              <a:t>f</a:t>
            </a:r>
            <a:r>
              <a:rPr lang="ru-RU" sz="2000" i="1" baseline="-25000" dirty="0" smtClean="0"/>
              <a:t>1</a:t>
            </a:r>
            <a:r>
              <a:rPr lang="ru-RU" sz="2000" dirty="0" smtClean="0"/>
              <a:t>/1,5)</a:t>
            </a:r>
            <a:r>
              <a:rPr lang="ru-RU" sz="2000" i="1" dirty="0" smtClean="0"/>
              <a:t>·2</a:t>
            </a:r>
            <a:r>
              <a:rPr lang="en-US" sz="2000" i="1" dirty="0" smtClean="0"/>
              <a:t>r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·</a:t>
            </a:r>
            <a:r>
              <a:rPr lang="en-US" sz="2000" i="1" dirty="0" smtClean="0"/>
              <a:t>k</a:t>
            </a:r>
            <a:r>
              <a:rPr lang="ru-RU" sz="2000" i="1" dirty="0" smtClean="0"/>
              <a:t>·</a:t>
            </a:r>
            <a:r>
              <a:rPr lang="en-US" sz="2000" i="1" dirty="0" smtClean="0"/>
              <a:t>t</a:t>
            </a:r>
            <a:r>
              <a:rPr lang="en-US" sz="2000" dirty="0" smtClean="0"/>
              <a:t> </a:t>
            </a:r>
            <a:r>
              <a:rPr lang="ru-RU" sz="2000" dirty="0" smtClean="0"/>
              <a:t>=</a:t>
            </a:r>
            <a:r>
              <a:rPr lang="ru-RU" sz="2000" i="1" dirty="0" smtClean="0"/>
              <a:t>2/1,5 · </a:t>
            </a:r>
            <a:r>
              <a:rPr lang="en-US" sz="2000" i="1" dirty="0" smtClean="0"/>
              <a:t>I</a:t>
            </a:r>
            <a:r>
              <a:rPr lang="ru-RU" sz="2000" i="1" baseline="-25000" dirty="0" smtClean="0"/>
              <a:t>1</a:t>
            </a:r>
            <a:r>
              <a:rPr lang="ru-RU" sz="2000" dirty="0" smtClean="0"/>
              <a:t>=</a:t>
            </a:r>
            <a:r>
              <a:rPr lang="ru-RU" sz="2000" i="1" dirty="0" smtClean="0"/>
              <a:t> </a:t>
            </a:r>
            <a:r>
              <a:rPr lang="en-US" sz="2000" i="1" dirty="0" smtClean="0"/>
              <a:t>I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·4/3. </a:t>
            </a:r>
          </a:p>
          <a:p>
            <a:r>
              <a:rPr lang="ru-RU" sz="2000" i="1" dirty="0" smtClean="0"/>
              <a:t>Время передачи t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=30 с, </a:t>
            </a:r>
            <a:r>
              <a:rPr lang="ru-RU" sz="2000" i="1" dirty="0" smtClean="0"/>
              <a:t>пропускная способность в Б выше в 4 раза =&gt; </a:t>
            </a:r>
            <a:r>
              <a:rPr lang="en-US" sz="2000" i="1" dirty="0" smtClean="0"/>
              <a:t>v</a:t>
            </a:r>
            <a:r>
              <a:rPr lang="ru-RU" sz="2000" i="1" dirty="0" smtClean="0"/>
              <a:t>2=4 · </a:t>
            </a:r>
            <a:r>
              <a:rPr lang="en-US" sz="2000" i="1" dirty="0" smtClean="0"/>
              <a:t>v</a:t>
            </a:r>
            <a:r>
              <a:rPr lang="ru-RU" sz="2000" i="1" baseline="-25000" dirty="0" smtClean="0"/>
              <a:t>1</a:t>
            </a:r>
            <a:r>
              <a:rPr lang="ru-RU" sz="2000" baseline="-25000" dirty="0" smtClean="0"/>
              <a:t>, </a:t>
            </a:r>
          </a:p>
          <a:p>
            <a:r>
              <a:rPr lang="ru-RU" sz="2000" dirty="0" smtClean="0"/>
              <a:t>Время передачи: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t</a:t>
            </a:r>
            <a:r>
              <a:rPr lang="ru-RU" sz="2000" i="1" baseline="-25000" dirty="0" smtClean="0"/>
              <a:t> </a:t>
            </a:r>
            <a:r>
              <a:rPr lang="ru-RU" sz="2000" i="1" dirty="0" smtClean="0"/>
              <a:t>= </a:t>
            </a:r>
            <a:r>
              <a:rPr lang="en-US" sz="2000" i="1" dirty="0" smtClean="0"/>
              <a:t>I</a:t>
            </a:r>
            <a:r>
              <a:rPr lang="ru-RU" sz="2000" i="1" dirty="0" smtClean="0"/>
              <a:t>/ </a:t>
            </a:r>
            <a:r>
              <a:rPr lang="en-US" sz="2000" i="1" dirty="0" smtClean="0"/>
              <a:t>v </a:t>
            </a:r>
            <a:r>
              <a:rPr lang="ru-RU" sz="2000" i="1" dirty="0" smtClean="0"/>
              <a:t>=&gt;</a:t>
            </a:r>
            <a:r>
              <a:rPr lang="ru-RU" sz="2000" dirty="0" smtClean="0"/>
              <a:t>  </a:t>
            </a:r>
            <a:r>
              <a:rPr lang="ru-RU" sz="2000" i="1" dirty="0" smtClean="0"/>
              <a:t>t</a:t>
            </a:r>
            <a:r>
              <a:rPr lang="ru-RU" sz="2000" baseline="-25000" dirty="0" smtClean="0"/>
              <a:t>1</a:t>
            </a:r>
            <a:r>
              <a:rPr lang="ru-RU" sz="2000" i="1" baseline="-25000" dirty="0" smtClean="0"/>
              <a:t> </a:t>
            </a:r>
            <a:r>
              <a:rPr lang="ru-RU" sz="2000" i="1" dirty="0" smtClean="0"/>
              <a:t>= </a:t>
            </a:r>
            <a:r>
              <a:rPr lang="en-US" sz="2000" i="1" dirty="0" smtClean="0"/>
              <a:t>I</a:t>
            </a:r>
            <a:r>
              <a:rPr lang="ru-RU" sz="2000" baseline="-25000" dirty="0" smtClean="0"/>
              <a:t>1</a:t>
            </a:r>
            <a:r>
              <a:rPr lang="ru-RU" sz="2000" i="1" dirty="0" smtClean="0"/>
              <a:t> / </a:t>
            </a:r>
            <a:r>
              <a:rPr lang="en-US" sz="2000" i="1" dirty="0" smtClean="0"/>
              <a:t>v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, t</a:t>
            </a:r>
            <a:r>
              <a:rPr lang="ru-RU" sz="2000" i="1" baseline="-25000" dirty="0" smtClean="0"/>
              <a:t>2 </a:t>
            </a:r>
            <a:r>
              <a:rPr lang="ru-RU" sz="2000" i="1" dirty="0" smtClean="0"/>
              <a:t>= </a:t>
            </a:r>
            <a:r>
              <a:rPr lang="en-US" sz="2000" i="1" dirty="0" smtClean="0"/>
              <a:t>I</a:t>
            </a:r>
            <a:r>
              <a:rPr lang="ru-RU" sz="2000" i="1" baseline="-25000" dirty="0" smtClean="0"/>
              <a:t>2</a:t>
            </a:r>
            <a:r>
              <a:rPr lang="ru-RU" sz="2000" i="1" dirty="0" smtClean="0"/>
              <a:t> / </a:t>
            </a:r>
            <a:r>
              <a:rPr lang="en-US" sz="2000" i="1" dirty="0" smtClean="0"/>
              <a:t>v</a:t>
            </a:r>
            <a:r>
              <a:rPr lang="ru-RU" sz="2000" i="1" baseline="-25000" dirty="0" smtClean="0"/>
              <a:t>2</a:t>
            </a:r>
            <a:r>
              <a:rPr lang="ru-RU" sz="2000" i="1" dirty="0" smtClean="0"/>
              <a:t> = (</a:t>
            </a:r>
            <a:r>
              <a:rPr lang="ru-RU" sz="2000" dirty="0" smtClean="0"/>
              <a:t>4/3</a:t>
            </a:r>
            <a:r>
              <a:rPr lang="ru-RU" sz="2000" i="1" dirty="0" smtClean="0"/>
              <a:t> · </a:t>
            </a:r>
            <a:r>
              <a:rPr lang="en-US" sz="2000" i="1" dirty="0" smtClean="0"/>
              <a:t>I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) / (4 · </a:t>
            </a:r>
            <a:r>
              <a:rPr lang="en-US" sz="2000" i="1" dirty="0" smtClean="0"/>
              <a:t>v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) = (</a:t>
            </a:r>
            <a:r>
              <a:rPr lang="ru-RU" sz="2000" dirty="0" smtClean="0"/>
              <a:t>4/3</a:t>
            </a:r>
            <a:r>
              <a:rPr lang="ru-RU" sz="2000" i="1" dirty="0" smtClean="0"/>
              <a:t> </a:t>
            </a:r>
            <a:r>
              <a:rPr lang="ru-RU" sz="2000" dirty="0" smtClean="0"/>
              <a:t>:</a:t>
            </a:r>
            <a:r>
              <a:rPr lang="ru-RU" sz="2000" i="1" dirty="0" smtClean="0"/>
              <a:t> 4</a:t>
            </a:r>
            <a:r>
              <a:rPr lang="ru-RU" sz="2000" dirty="0" smtClean="0"/>
              <a:t>)*</a:t>
            </a:r>
            <a:r>
              <a:rPr lang="ru-RU" sz="2000" i="1" dirty="0" smtClean="0"/>
              <a:t> t</a:t>
            </a:r>
            <a:r>
              <a:rPr lang="ru-RU" sz="2000" baseline="-25000" dirty="0" smtClean="0"/>
              <a:t>1</a:t>
            </a:r>
            <a:r>
              <a:rPr lang="ru-RU" sz="2000" i="1" baseline="-25000" dirty="0" smtClean="0"/>
              <a:t> </a:t>
            </a:r>
            <a:r>
              <a:rPr lang="ru-RU" sz="2000" i="1" dirty="0" smtClean="0"/>
              <a:t>= 10</a:t>
            </a:r>
            <a:r>
              <a:rPr lang="ru-RU" sz="2000" dirty="0" smtClean="0"/>
              <a:t> сек </a:t>
            </a:r>
          </a:p>
          <a:p>
            <a:pPr lvl="0"/>
            <a:r>
              <a:rPr lang="ru-RU" sz="2000" b="1" dirty="0" smtClean="0"/>
              <a:t>Ответ: 10</a:t>
            </a:r>
            <a:endParaRPr lang="ru-RU" sz="2000" b="1" u="sng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61258" y="892628"/>
            <a:ext cx="871945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Задача 3.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Музыкальный фрагмент был записан в формате моно, оцифрован и сохранён в виде файла без использования сжатия данных. Размер полученного файла – 72 Мбайт. Затем тот же музыкальный фрагмент был записан повторно в формате стерео (двухканальная запись) и оцифрован с разрешением в 3 раза выше и частотой дискретизации в 4,5 раза меньше, чем в первый раз. Сжатие данных не производилось. Укажите размер файла в Мбайт, полученного при повторной записи.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15179" y="3860627"/>
            <a:ext cx="855237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Решение: 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/>
              <a:t>объём музыкального файла вычисляется по формуле</a:t>
            </a:r>
            <a:r>
              <a:rPr lang="ru-RU" sz="2200" b="1" i="1" dirty="0" smtClean="0"/>
              <a:t> </a:t>
            </a:r>
            <a:r>
              <a:rPr lang="en-US" sz="2200" b="1" i="1" dirty="0" smtClean="0"/>
              <a:t>I</a:t>
            </a:r>
            <a:r>
              <a:rPr lang="ru-RU" sz="2200" b="1" i="1" dirty="0" smtClean="0"/>
              <a:t>=</a:t>
            </a:r>
            <a:r>
              <a:rPr lang="en-US" sz="2200" b="1" i="1" dirty="0" smtClean="0"/>
              <a:t>k</a:t>
            </a:r>
            <a:r>
              <a:rPr lang="ru-RU" sz="2200" b="1" i="1" dirty="0" smtClean="0"/>
              <a:t>*</a:t>
            </a:r>
            <a:r>
              <a:rPr lang="en-US" sz="2200" b="1" i="1" dirty="0" smtClean="0"/>
              <a:t>r</a:t>
            </a:r>
            <a:r>
              <a:rPr lang="ru-RU" sz="2200" b="1" i="1" dirty="0" smtClean="0"/>
              <a:t>*</a:t>
            </a:r>
            <a:r>
              <a:rPr lang="en-US" sz="2200" b="1" i="1" dirty="0" smtClean="0"/>
              <a:t>f</a:t>
            </a:r>
            <a:r>
              <a:rPr lang="ru-RU" sz="2200" b="1" i="1" dirty="0" smtClean="0"/>
              <a:t>*</a:t>
            </a:r>
            <a:r>
              <a:rPr lang="en-US" sz="2200" b="1" i="1" dirty="0" smtClean="0"/>
              <a:t>t </a:t>
            </a:r>
            <a:r>
              <a:rPr lang="ru-RU" sz="2200" dirty="0" smtClean="0"/>
              <a:t>, </a:t>
            </a:r>
            <a:r>
              <a:rPr lang="en-US" sz="2200" i="1" dirty="0" smtClean="0"/>
              <a:t>I</a:t>
            </a:r>
            <a:r>
              <a:rPr lang="en-US" sz="2200" baseline="-25000" dirty="0" smtClean="0"/>
              <a:t>1</a:t>
            </a:r>
            <a:r>
              <a:rPr lang="en-US" sz="2200" i="1" dirty="0" smtClean="0"/>
              <a:t> = f</a:t>
            </a:r>
            <a:r>
              <a:rPr lang="en-US" sz="2200" baseline="-25000" dirty="0" smtClean="0"/>
              <a:t>1</a:t>
            </a:r>
            <a:r>
              <a:rPr lang="en-US" sz="2200" i="1" dirty="0" smtClean="0"/>
              <a:t>·r</a:t>
            </a:r>
            <a:r>
              <a:rPr lang="en-US" sz="2200" baseline="-25000" dirty="0" smtClean="0"/>
              <a:t>1</a:t>
            </a:r>
            <a:r>
              <a:rPr lang="en-US" sz="2200" i="1" dirty="0" smtClean="0"/>
              <a:t>·k</a:t>
            </a:r>
            <a:r>
              <a:rPr lang="en-US" sz="2200" baseline="-25000" dirty="0" smtClean="0"/>
              <a:t>1</a:t>
            </a:r>
            <a:r>
              <a:rPr lang="en-US" sz="2200" i="1" dirty="0" smtClean="0"/>
              <a:t>·t</a:t>
            </a:r>
            <a:r>
              <a:rPr lang="en-US" sz="2200" i="1" baseline="-25000" dirty="0" smtClean="0"/>
              <a:t>1</a:t>
            </a:r>
            <a:r>
              <a:rPr lang="en-US" sz="2200" i="1" dirty="0" smtClean="0"/>
              <a:t>=72</a:t>
            </a:r>
            <a:r>
              <a:rPr lang="ru-RU" sz="2200" i="1" dirty="0" smtClean="0"/>
              <a:t>Мб</a:t>
            </a:r>
            <a:r>
              <a:rPr lang="en-US" sz="2200" dirty="0" smtClean="0"/>
              <a:t>, </a:t>
            </a:r>
            <a:endParaRPr lang="ru-RU" sz="2200" dirty="0" smtClean="0"/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smtClean="0"/>
              <a:t> </a:t>
            </a:r>
            <a:r>
              <a:rPr lang="en-US" sz="2200" i="1" dirty="0" smtClean="0"/>
              <a:t>k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=1,  </a:t>
            </a:r>
            <a:r>
              <a:rPr lang="en-US" sz="2200" i="1" dirty="0" smtClean="0"/>
              <a:t>k</a:t>
            </a:r>
            <a:r>
              <a:rPr lang="en-US" sz="2200" i="1" baseline="-25000" dirty="0" smtClean="0"/>
              <a:t>2</a:t>
            </a:r>
            <a:r>
              <a:rPr lang="en-US" sz="2200" dirty="0" smtClean="0"/>
              <a:t>=2=2 </a:t>
            </a:r>
            <a:r>
              <a:rPr lang="en-US" sz="2200" i="1" dirty="0" smtClean="0"/>
              <a:t>k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,</a:t>
            </a:r>
            <a:r>
              <a:rPr lang="en-US" sz="2200" i="1" dirty="0" smtClean="0"/>
              <a:t> r</a:t>
            </a:r>
            <a:r>
              <a:rPr lang="en-US" sz="2200" baseline="-25000" dirty="0" smtClean="0"/>
              <a:t>2</a:t>
            </a:r>
            <a:r>
              <a:rPr lang="en-US" sz="2200" i="1" dirty="0" smtClean="0"/>
              <a:t>=3r</a:t>
            </a:r>
            <a:r>
              <a:rPr lang="en-US" sz="2200" i="1" baseline="-25000" dirty="0" smtClean="0"/>
              <a:t>1</a:t>
            </a:r>
            <a:r>
              <a:rPr lang="en-US" sz="2200" i="1" dirty="0" smtClean="0"/>
              <a:t> ; f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</a:t>
            </a:r>
            <a:r>
              <a:rPr lang="en-US" sz="2200" i="1" dirty="0" smtClean="0"/>
              <a:t>= f</a:t>
            </a:r>
            <a:r>
              <a:rPr lang="en-US" sz="2200" i="1" baseline="-25000" dirty="0" smtClean="0"/>
              <a:t>1</a:t>
            </a:r>
            <a:r>
              <a:rPr lang="en-US" sz="2200" dirty="0" smtClean="0"/>
              <a:t>/4,5; </a:t>
            </a:r>
            <a:r>
              <a:rPr lang="en-US" sz="2200" i="1" dirty="0" smtClean="0"/>
              <a:t>t</a:t>
            </a:r>
            <a:r>
              <a:rPr lang="en-US" sz="2200" i="1" baseline="-25000" dirty="0" smtClean="0"/>
              <a:t>1</a:t>
            </a:r>
            <a:r>
              <a:rPr lang="en-US" sz="2200" i="1" dirty="0" smtClean="0"/>
              <a:t>=t</a:t>
            </a:r>
            <a:r>
              <a:rPr lang="en-US" sz="2200" i="1" baseline="-25000" dirty="0" smtClean="0"/>
              <a:t>2</a:t>
            </a:r>
            <a:r>
              <a:rPr lang="en-US" sz="2200" dirty="0" smtClean="0"/>
              <a:t>=&gt;</a:t>
            </a:r>
            <a:endParaRPr lang="ru-RU" sz="2200" dirty="0" smtClean="0"/>
          </a:p>
          <a:p>
            <a:r>
              <a:rPr lang="en-US" sz="2200" dirty="0" smtClean="0"/>
              <a:t> </a:t>
            </a:r>
            <a:r>
              <a:rPr lang="ru-RU" sz="2200" dirty="0" smtClean="0"/>
              <a:t> </a:t>
            </a:r>
            <a:r>
              <a:rPr lang="en-US" sz="2200" i="1" dirty="0" smtClean="0"/>
              <a:t>I</a:t>
            </a:r>
            <a:r>
              <a:rPr lang="en-US" sz="2200" baseline="-25000" dirty="0" smtClean="0"/>
              <a:t>2</a:t>
            </a:r>
            <a:r>
              <a:rPr lang="en-US" sz="2200" i="1" dirty="0" smtClean="0"/>
              <a:t> = f</a:t>
            </a:r>
            <a:r>
              <a:rPr lang="en-US" sz="2200" baseline="-25000" dirty="0" smtClean="0"/>
              <a:t>2</a:t>
            </a:r>
            <a:r>
              <a:rPr lang="en-US" sz="2200" i="1" dirty="0" smtClean="0"/>
              <a:t>·r</a:t>
            </a:r>
            <a:r>
              <a:rPr lang="en-US" sz="2200" baseline="-25000" dirty="0" smtClean="0"/>
              <a:t>2</a:t>
            </a:r>
            <a:r>
              <a:rPr lang="en-US" sz="2200" i="1" dirty="0" smtClean="0"/>
              <a:t>·k</a:t>
            </a:r>
            <a:r>
              <a:rPr lang="en-US" sz="2200" i="1" baseline="-25000" dirty="0" smtClean="0"/>
              <a:t>2</a:t>
            </a:r>
            <a:r>
              <a:rPr lang="en-US" sz="2200" i="1" dirty="0" smtClean="0"/>
              <a:t>·t</a:t>
            </a:r>
            <a:r>
              <a:rPr lang="en-US" sz="2200" i="1" baseline="-25000" dirty="0" smtClean="0"/>
              <a:t>2</a:t>
            </a:r>
            <a:r>
              <a:rPr lang="en-US" sz="2200" i="1" dirty="0" smtClean="0"/>
              <a:t> = (f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/4,5)</a:t>
            </a:r>
            <a:r>
              <a:rPr lang="en-US" sz="2200" i="1" dirty="0" smtClean="0"/>
              <a:t>·3r</a:t>
            </a:r>
            <a:r>
              <a:rPr lang="en-US" sz="2200" baseline="-25000" dirty="0" smtClean="0"/>
              <a:t>1</a:t>
            </a:r>
            <a:r>
              <a:rPr lang="en-US" sz="2200" i="1" dirty="0" smtClean="0"/>
              <a:t>·2k</a:t>
            </a:r>
            <a:r>
              <a:rPr lang="en-US" sz="2200" i="1" baseline="-25000" dirty="0" smtClean="0"/>
              <a:t>1</a:t>
            </a:r>
            <a:r>
              <a:rPr lang="en-US" sz="2200" i="1" dirty="0" smtClean="0"/>
              <a:t>·t</a:t>
            </a:r>
            <a:r>
              <a:rPr lang="en-US" sz="2200" i="1" baseline="-25000" dirty="0" smtClean="0"/>
              <a:t>1</a:t>
            </a:r>
            <a:r>
              <a:rPr lang="en-US" sz="2200" baseline="-25000" dirty="0" smtClean="0"/>
              <a:t> </a:t>
            </a:r>
            <a:r>
              <a:rPr lang="en-US" sz="2200" dirty="0" smtClean="0"/>
              <a:t>=(4/3) </a:t>
            </a:r>
            <a:r>
              <a:rPr lang="en-US" sz="2200" i="1" dirty="0" smtClean="0"/>
              <a:t>· I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=</a:t>
            </a:r>
            <a:r>
              <a:rPr lang="en-US" sz="2200" i="1" dirty="0" smtClean="0"/>
              <a:t> 72·4/3=96. </a:t>
            </a:r>
            <a:endParaRPr lang="ru-RU" sz="2200" dirty="0" smtClean="0"/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Ответ: 96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Оцифровка звука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>
          <a:xfrm>
            <a:off x="768350" y="1733107"/>
            <a:ext cx="8375650" cy="2413591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11150" y="227194"/>
            <a:ext cx="8375650" cy="47148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Растровое кодирование</a:t>
            </a:r>
          </a:p>
        </p:txBody>
      </p:sp>
      <p:pic>
        <p:nvPicPr>
          <p:cNvPr id="16388" name="Рисунок 10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" y="1093788"/>
            <a:ext cx="2057400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10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7525" y="1093788"/>
            <a:ext cx="2055813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10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99113" y="1093788"/>
            <a:ext cx="2055812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52301" y="4613126"/>
            <a:ext cx="8051800" cy="95410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361950"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Пиксель</a:t>
            </a:r>
            <a:r>
              <a:rPr lang="ru-RU" sz="2800" b="1" dirty="0">
                <a:latin typeface="Arial" charset="0"/>
              </a:rPr>
              <a:t> </a:t>
            </a:r>
            <a:r>
              <a:rPr lang="ru-RU" sz="2800" dirty="0">
                <a:latin typeface="Arial" charset="0"/>
              </a:rPr>
              <a:t>– это наименьший элемент рисунка, для которого можно задать свой цвет.</a:t>
            </a:r>
          </a:p>
        </p:txBody>
      </p:sp>
      <p:sp>
        <p:nvSpPr>
          <p:cNvPr id="16392" name="Стрелка вправо 8"/>
          <p:cNvSpPr>
            <a:spLocks noChangeArrowheads="1"/>
          </p:cNvSpPr>
          <p:nvPr/>
        </p:nvSpPr>
        <p:spPr bwMode="auto">
          <a:xfrm>
            <a:off x="1244600" y="3263900"/>
            <a:ext cx="5702300" cy="355600"/>
          </a:xfrm>
          <a:prstGeom prst="rightArrow">
            <a:avLst>
              <a:gd name="adj1" fmla="val 50463"/>
              <a:gd name="adj2" fmla="val 125984"/>
            </a:avLst>
          </a:prstGeom>
          <a:ln>
            <a:headEnd/>
            <a:tailEnd type="triangle" w="lg" len="lg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6393" name="Прямоугольник 9"/>
          <p:cNvSpPr>
            <a:spLocks noChangeArrowheads="1"/>
          </p:cNvSpPr>
          <p:nvPr/>
        </p:nvSpPr>
        <p:spPr bwMode="auto">
          <a:xfrm>
            <a:off x="2838450" y="3497263"/>
            <a:ext cx="228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дискретизация</a:t>
            </a:r>
            <a:endParaRPr lang="ru-RU"/>
          </a:p>
        </p:txBody>
      </p:sp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6831013" y="1163638"/>
            <a:ext cx="1157287" cy="561975"/>
            <a:chOff x="7174706" y="1164431"/>
            <a:chExt cx="1155701" cy="561975"/>
          </a:xfrm>
        </p:grpSpPr>
        <p:grpSp>
          <p:nvGrpSpPr>
            <p:cNvPr id="16401" name="Группа 15"/>
            <p:cNvGrpSpPr>
              <a:grpSpLocks/>
            </p:cNvGrpSpPr>
            <p:nvPr/>
          </p:nvGrpSpPr>
          <p:grpSpPr bwMode="auto">
            <a:xfrm>
              <a:off x="7770019" y="1166813"/>
              <a:ext cx="560388" cy="555625"/>
              <a:chOff x="495300" y="2667000"/>
              <a:chExt cx="560388" cy="555625"/>
            </a:xfrm>
          </p:grpSpPr>
          <p:sp>
            <p:nvSpPr>
              <p:cNvPr id="12" name="Прямоугольник 11"/>
              <p:cNvSpPr/>
              <p:nvPr/>
            </p:nvSpPr>
            <p:spPr bwMode="auto">
              <a:xfrm>
                <a:off x="496069" y="2667793"/>
                <a:ext cx="279017" cy="279400"/>
              </a:xfrm>
              <a:prstGeom prst="rect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 bwMode="auto">
              <a:xfrm>
                <a:off x="776671" y="2944018"/>
                <a:ext cx="279017" cy="279400"/>
              </a:xfrm>
              <a:prstGeom prst="rect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4" name="Прямоугольник 13"/>
              <p:cNvSpPr/>
              <p:nvPr/>
            </p:nvSpPr>
            <p:spPr bwMode="auto">
              <a:xfrm>
                <a:off x="496069" y="2944018"/>
                <a:ext cx="279017" cy="279400"/>
              </a:xfrm>
              <a:prstGeom prst="rect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5" name="Прямоугольник 14"/>
              <p:cNvSpPr/>
              <p:nvPr/>
            </p:nvSpPr>
            <p:spPr bwMode="auto">
              <a:xfrm>
                <a:off x="776671" y="2667793"/>
                <a:ext cx="279017" cy="2794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sp>
          <p:nvSpPr>
            <p:cNvPr id="16402" name="Прямоугольник 16"/>
            <p:cNvSpPr>
              <a:spLocks noChangeArrowheads="1"/>
            </p:cNvSpPr>
            <p:nvPr/>
          </p:nvSpPr>
          <p:spPr bwMode="auto">
            <a:xfrm>
              <a:off x="7174706" y="1397794"/>
              <a:ext cx="197644" cy="207169"/>
            </a:xfrm>
            <a:prstGeom prst="rect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 bwMode="auto">
            <a:xfrm>
              <a:off x="7174706" y="1164431"/>
              <a:ext cx="600837" cy="561975"/>
            </a:xfrm>
            <a:custGeom>
              <a:avLst/>
              <a:gdLst>
                <a:gd name="connsiteX0" fmla="*/ 2382 w 600075"/>
                <a:gd name="connsiteY0" fmla="*/ 235744 h 561975"/>
                <a:gd name="connsiteX1" fmla="*/ 597694 w 600075"/>
                <a:gd name="connsiteY1" fmla="*/ 0 h 561975"/>
                <a:gd name="connsiteX2" fmla="*/ 600075 w 600075"/>
                <a:gd name="connsiteY2" fmla="*/ 561975 h 561975"/>
                <a:gd name="connsiteX3" fmla="*/ 0 w 600075"/>
                <a:gd name="connsiteY3" fmla="*/ 440532 h 561975"/>
                <a:gd name="connsiteX4" fmla="*/ 2382 w 600075"/>
                <a:gd name="connsiteY4" fmla="*/ 235744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075" h="561975">
                  <a:moveTo>
                    <a:pt x="2382" y="235744"/>
                  </a:moveTo>
                  <a:lnTo>
                    <a:pt x="597694" y="0"/>
                  </a:lnTo>
                  <a:cubicBezTo>
                    <a:pt x="598488" y="187325"/>
                    <a:pt x="599281" y="374650"/>
                    <a:pt x="600075" y="561975"/>
                  </a:cubicBezTo>
                  <a:lnTo>
                    <a:pt x="0" y="440532"/>
                  </a:lnTo>
                  <a:lnTo>
                    <a:pt x="2382" y="23574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alpha val="53000"/>
                  </a:srgbClr>
                </a:gs>
                <a:gs pos="100000">
                  <a:srgbClr val="FF0000">
                    <a:alpha val="24000"/>
                  </a:srgbClr>
                </a:gs>
              </a:gsLst>
              <a:lin ang="10800000" scaled="1"/>
              <a:tileRect/>
            </a:gra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 bwMode="auto">
          <a:xfrm>
            <a:off x="6985000" y="2154238"/>
            <a:ext cx="1625600" cy="520700"/>
          </a:xfrm>
          <a:prstGeom prst="wedgeRoundRectCallout">
            <a:avLst>
              <a:gd name="adj1" fmla="val -16032"/>
              <a:gd name="adj2" fmla="val -164817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пиксель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23284" y="5559425"/>
            <a:ext cx="8412716" cy="95410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61950"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Растровое изображение </a:t>
            </a:r>
            <a:r>
              <a:rPr lang="ru-RU" sz="2800" dirty="0">
                <a:latin typeface="Arial" charset="0"/>
              </a:rPr>
              <a:t>– это изображение, которое кодируется как множество пикселей.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978025" y="3889375"/>
            <a:ext cx="4016375" cy="663575"/>
            <a:chOff x="317" y="2976"/>
            <a:chExt cx="2530" cy="418"/>
          </a:xfrm>
        </p:grpSpPr>
        <p:sp>
          <p:nvSpPr>
            <p:cNvPr id="23" name="Text Box 16"/>
            <p:cNvSpPr txBox="1">
              <a:spLocks noChangeArrowheads="1"/>
            </p:cNvSpPr>
            <p:nvPr/>
          </p:nvSpPr>
          <p:spPr bwMode="auto">
            <a:xfrm>
              <a:off x="611" y="3043"/>
              <a:ext cx="2236" cy="2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  Рисунок искажается!</a:t>
              </a:r>
            </a:p>
          </p:txBody>
        </p:sp>
        <p:sp>
          <p:nvSpPr>
            <p:cNvPr id="16400" name="Oval 17"/>
            <p:cNvSpPr>
              <a:spLocks noChangeArrowheads="1"/>
            </p:cNvSpPr>
            <p:nvPr/>
          </p:nvSpPr>
          <p:spPr bwMode="auto">
            <a:xfrm>
              <a:off x="317" y="2976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4400" b="1" dirty="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  <a:endParaRPr lang="ru-RU" sz="44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24" name="Скругленная прямоугольная выноска 23"/>
          <p:cNvSpPr/>
          <p:nvPr/>
        </p:nvSpPr>
        <p:spPr bwMode="auto">
          <a:xfrm>
            <a:off x="2057400" y="912813"/>
            <a:ext cx="1208088" cy="520700"/>
          </a:xfrm>
          <a:prstGeom prst="wedgeRoundRectCallout">
            <a:avLst>
              <a:gd name="adj1" fmla="val 68305"/>
              <a:gd name="adj2" fmla="val 29608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растр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392" grpId="0" animBg="1"/>
      <p:bldP spid="16393" grpId="0"/>
      <p:bldP spid="11" grpId="0" animBg="1"/>
      <p:bldP spid="21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11150" y="290992"/>
            <a:ext cx="8375650" cy="47148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Разрешение</a:t>
            </a:r>
          </a:p>
        </p:txBody>
      </p:sp>
      <p:pic>
        <p:nvPicPr>
          <p:cNvPr id="1946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335338"/>
            <a:ext cx="1784350" cy="18002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19461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8263" y="3335338"/>
            <a:ext cx="1779587" cy="18002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19462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9963" y="3335338"/>
            <a:ext cx="1800225" cy="18002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19463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70713" y="3335338"/>
            <a:ext cx="1789112" cy="18002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9" name="Прямоугольник 18"/>
          <p:cNvSpPr/>
          <p:nvPr/>
        </p:nvSpPr>
        <p:spPr>
          <a:xfrm>
            <a:off x="384175" y="833438"/>
            <a:ext cx="8469313" cy="95408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361950"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Разрешение </a:t>
            </a:r>
            <a:r>
              <a:rPr lang="ru-RU" sz="2800" dirty="0">
                <a:latin typeface="Arial" charset="0"/>
              </a:rPr>
              <a:t>– это количество пикселей, приходящихся на дюйм размера изображения.</a:t>
            </a:r>
          </a:p>
        </p:txBody>
      </p:sp>
      <p:sp>
        <p:nvSpPr>
          <p:cNvPr id="19465" name="Прямоугольник 19"/>
          <p:cNvSpPr>
            <a:spLocks noChangeArrowheads="1"/>
          </p:cNvSpPr>
          <p:nvPr/>
        </p:nvSpPr>
        <p:spPr bwMode="auto">
          <a:xfrm>
            <a:off x="407988" y="1873250"/>
            <a:ext cx="6632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solidFill>
                  <a:srgbClr val="000000"/>
                </a:solidFill>
              </a:rPr>
              <a:t>ppi</a:t>
            </a:r>
            <a:r>
              <a:rPr lang="en-US" sz="2800">
                <a:solidFill>
                  <a:srgbClr val="000000"/>
                </a:solidFill>
              </a:rPr>
              <a:t> = </a:t>
            </a:r>
            <a:r>
              <a:rPr lang="en-US" sz="2800" i="1">
                <a:solidFill>
                  <a:srgbClr val="000000"/>
                </a:solidFill>
              </a:rPr>
              <a:t>pixels per inch</a:t>
            </a:r>
            <a:r>
              <a:rPr lang="en-US" sz="2800">
                <a:solidFill>
                  <a:srgbClr val="000000"/>
                </a:solidFill>
              </a:rPr>
              <a:t>, </a:t>
            </a:r>
            <a:r>
              <a:rPr lang="ru-RU" sz="2800">
                <a:solidFill>
                  <a:srgbClr val="000000"/>
                </a:solidFill>
              </a:rPr>
              <a:t>пикселей на дюйм</a:t>
            </a:r>
            <a:endParaRPr lang="ru-RU"/>
          </a:p>
        </p:txBody>
      </p:sp>
      <p:sp>
        <p:nvSpPr>
          <p:cNvPr id="19466" name="Прямоугольник 20"/>
          <p:cNvSpPr>
            <a:spLocks noChangeArrowheads="1"/>
          </p:cNvSpPr>
          <p:nvPr/>
        </p:nvSpPr>
        <p:spPr bwMode="auto">
          <a:xfrm>
            <a:off x="641350" y="5340350"/>
            <a:ext cx="1365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300 ppi</a:t>
            </a:r>
            <a:endParaRPr lang="ru-RU"/>
          </a:p>
        </p:txBody>
      </p:sp>
      <p:sp>
        <p:nvSpPr>
          <p:cNvPr id="19467" name="Прямоугольник 21"/>
          <p:cNvSpPr>
            <a:spLocks noChangeArrowheads="1"/>
          </p:cNvSpPr>
          <p:nvPr/>
        </p:nvSpPr>
        <p:spPr bwMode="auto">
          <a:xfrm>
            <a:off x="2900363" y="5340350"/>
            <a:ext cx="116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96</a:t>
            </a:r>
            <a:r>
              <a:rPr lang="en-US" sz="2800">
                <a:solidFill>
                  <a:srgbClr val="000000"/>
                </a:solidFill>
              </a:rPr>
              <a:t> ppi</a:t>
            </a:r>
            <a:endParaRPr lang="ru-RU"/>
          </a:p>
        </p:txBody>
      </p:sp>
      <p:sp>
        <p:nvSpPr>
          <p:cNvPr id="19468" name="Прямоугольник 22"/>
          <p:cNvSpPr>
            <a:spLocks noChangeArrowheads="1"/>
          </p:cNvSpPr>
          <p:nvPr/>
        </p:nvSpPr>
        <p:spPr bwMode="auto">
          <a:xfrm>
            <a:off x="5106988" y="5340350"/>
            <a:ext cx="116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48 ppi</a:t>
            </a:r>
            <a:endParaRPr lang="ru-RU"/>
          </a:p>
        </p:txBody>
      </p:sp>
      <p:sp>
        <p:nvSpPr>
          <p:cNvPr id="19469" name="Прямоугольник 23"/>
          <p:cNvSpPr>
            <a:spLocks noChangeArrowheads="1"/>
          </p:cNvSpPr>
          <p:nvPr/>
        </p:nvSpPr>
        <p:spPr bwMode="auto">
          <a:xfrm>
            <a:off x="7283450" y="5340350"/>
            <a:ext cx="1165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24</a:t>
            </a:r>
            <a:r>
              <a:rPr lang="en-US" sz="2800">
                <a:solidFill>
                  <a:srgbClr val="000000"/>
                </a:solidFill>
              </a:rPr>
              <a:t> ppi</a:t>
            </a:r>
            <a:endParaRPr lang="ru-RU"/>
          </a:p>
        </p:txBody>
      </p:sp>
      <p:sp>
        <p:nvSpPr>
          <p:cNvPr id="19470" name="Прямоугольник 24"/>
          <p:cNvSpPr>
            <a:spLocks noChangeArrowheads="1"/>
          </p:cNvSpPr>
          <p:nvPr/>
        </p:nvSpPr>
        <p:spPr bwMode="auto">
          <a:xfrm>
            <a:off x="674688" y="5892800"/>
            <a:ext cx="1298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печать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471" name="Прямоугольник 25"/>
          <p:cNvSpPr>
            <a:spLocks noChangeArrowheads="1"/>
          </p:cNvSpPr>
          <p:nvPr/>
        </p:nvSpPr>
        <p:spPr bwMode="auto">
          <a:xfrm>
            <a:off x="2941638" y="5892800"/>
            <a:ext cx="1123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accent3">
                    <a:lumMod val="75000"/>
                  </a:schemeClr>
                </a:solidFill>
              </a:rPr>
              <a:t>экран</a:t>
            </a:r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7" name="Скругленная прямоугольная выноска 26"/>
          <p:cNvSpPr/>
          <p:nvPr/>
        </p:nvSpPr>
        <p:spPr bwMode="auto">
          <a:xfrm>
            <a:off x="4503738" y="2473325"/>
            <a:ext cx="3957637" cy="676275"/>
          </a:xfrm>
          <a:prstGeom prst="wedgeRoundRectCallout">
            <a:avLst>
              <a:gd name="adj1" fmla="val -5085"/>
              <a:gd name="adj2" fmla="val -78820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dirty="0">
                <a:latin typeface="Arial" charset="0"/>
              </a:rPr>
              <a:t>1 дюйм = 2,54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/>
      <p:bldP spid="19466" grpId="0"/>
      <p:bldP spid="19467" grpId="0"/>
      <p:bldP spid="19468" grpId="0"/>
      <p:bldP spid="19469" grpId="0"/>
      <p:bldP spid="19470" grpId="0"/>
      <p:bldP spid="19471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/>
          <a:lstStyle/>
          <a:p>
            <a:r>
              <a:rPr lang="ru-RU" smtClean="0"/>
              <a:t>Цветовая модель </a:t>
            </a:r>
            <a:r>
              <a:rPr lang="en-US" smtClean="0"/>
              <a:t>RGB</a:t>
            </a:r>
            <a:endParaRPr lang="ru-RU" smtClean="0"/>
          </a:p>
        </p:txBody>
      </p:sp>
      <p:grpSp>
        <p:nvGrpSpPr>
          <p:cNvPr id="24580" name="Группа 33"/>
          <p:cNvGrpSpPr>
            <a:grpSpLocks/>
          </p:cNvGrpSpPr>
          <p:nvPr/>
        </p:nvGrpSpPr>
        <p:grpSpPr bwMode="auto">
          <a:xfrm>
            <a:off x="379413" y="817563"/>
            <a:ext cx="7983537" cy="1327150"/>
            <a:chOff x="379413" y="817563"/>
            <a:chExt cx="7983537" cy="1327150"/>
          </a:xfrm>
        </p:grpSpPr>
        <p:sp>
          <p:nvSpPr>
            <p:cNvPr id="24606" name="Прямоугольник 3"/>
            <p:cNvSpPr>
              <a:spLocks noChangeArrowheads="1"/>
            </p:cNvSpPr>
            <p:nvPr/>
          </p:nvSpPr>
          <p:spPr bwMode="auto">
            <a:xfrm>
              <a:off x="379413" y="817563"/>
              <a:ext cx="2828925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solidFill>
                    <a:srgbClr val="000000"/>
                  </a:solidFill>
                </a:rPr>
                <a:t>Д. Максвелл, 1860</a:t>
              </a:r>
              <a:endParaRPr lang="ru-RU" sz="1400"/>
            </a:p>
          </p:txBody>
        </p:sp>
        <p:sp>
          <p:nvSpPr>
            <p:cNvPr id="24607" name="Rectangle 7"/>
            <p:cNvSpPr>
              <a:spLocks noChangeArrowheads="1"/>
            </p:cNvSpPr>
            <p:nvPr/>
          </p:nvSpPr>
          <p:spPr bwMode="auto">
            <a:xfrm>
              <a:off x="3492500" y="817563"/>
              <a:ext cx="48704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/>
                <a:t>цвет  =</a:t>
              </a:r>
              <a:r>
                <a:rPr lang="ru-RU" sz="2400" b="1">
                  <a:solidFill>
                    <a:schemeClr val="accent2"/>
                  </a:solidFill>
                </a:rPr>
                <a:t> </a:t>
              </a:r>
              <a:r>
                <a:rPr lang="en-US" sz="2400" b="1">
                  <a:solidFill>
                    <a:schemeClr val="accent2"/>
                  </a:solidFill>
                </a:rPr>
                <a:t>  </a:t>
              </a:r>
              <a:r>
                <a:rPr lang="ru-RU" sz="2400" b="1"/>
                <a:t>(  </a:t>
              </a:r>
              <a:r>
                <a:rPr lang="en-US" sz="2400" b="1">
                  <a:solidFill>
                    <a:srgbClr val="FF0000"/>
                  </a:solidFill>
                </a:rPr>
                <a:t>R</a:t>
              </a:r>
              <a:r>
                <a:rPr lang="ru-RU" sz="2400" b="1"/>
                <a:t>,</a:t>
              </a:r>
              <a:r>
                <a:rPr lang="ru-RU" sz="2400" b="1">
                  <a:solidFill>
                    <a:srgbClr val="FF0000"/>
                  </a:solidFill>
                </a:rPr>
                <a:t>       </a:t>
              </a:r>
              <a:r>
                <a:rPr lang="en-US" sz="2400" b="1">
                  <a:solidFill>
                    <a:srgbClr val="00CC00"/>
                  </a:solidFill>
                </a:rPr>
                <a:t>G</a:t>
              </a:r>
              <a:r>
                <a:rPr lang="ru-RU" sz="2400" b="1"/>
                <a:t>,        </a:t>
              </a:r>
              <a:r>
                <a:rPr lang="en-US" sz="2400" b="1">
                  <a:solidFill>
                    <a:srgbClr val="3333FF"/>
                  </a:solidFill>
                </a:rPr>
                <a:t>B</a:t>
              </a:r>
              <a:r>
                <a:rPr lang="ru-RU" sz="2400" b="1">
                  <a:solidFill>
                    <a:srgbClr val="3333FF"/>
                  </a:solidFill>
                </a:rPr>
                <a:t>  </a:t>
              </a:r>
              <a:r>
                <a:rPr lang="ru-RU" sz="2400" b="1"/>
                <a:t>)</a:t>
              </a:r>
            </a:p>
          </p:txBody>
        </p:sp>
        <p:sp>
          <p:nvSpPr>
            <p:cNvPr id="24608" name="Rectangle 8"/>
            <p:cNvSpPr>
              <a:spLocks noChangeArrowheads="1"/>
            </p:cNvSpPr>
            <p:nvPr/>
          </p:nvSpPr>
          <p:spPr bwMode="auto">
            <a:xfrm>
              <a:off x="4718050" y="1227138"/>
              <a:ext cx="1071563" cy="915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i="1"/>
                <a:t>red</a:t>
              </a:r>
            </a:p>
            <a:p>
              <a:pPr algn="ctr"/>
              <a:r>
                <a:rPr lang="ru-RU"/>
                <a:t>красный</a:t>
              </a:r>
            </a:p>
            <a:p>
              <a:pPr algn="ctr"/>
              <a:r>
                <a:rPr lang="ru-RU"/>
                <a:t>0..255</a:t>
              </a:r>
            </a:p>
          </p:txBody>
        </p:sp>
        <p:sp>
          <p:nvSpPr>
            <p:cNvPr id="24609" name="Rectangle 9"/>
            <p:cNvSpPr>
              <a:spLocks noChangeArrowheads="1"/>
            </p:cNvSpPr>
            <p:nvPr/>
          </p:nvSpPr>
          <p:spPr bwMode="auto">
            <a:xfrm>
              <a:off x="6724650" y="1228725"/>
              <a:ext cx="819150" cy="91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i="1"/>
                <a:t>blue</a:t>
              </a:r>
            </a:p>
            <a:p>
              <a:pPr algn="ctr"/>
              <a:r>
                <a:rPr lang="ru-RU"/>
                <a:t>синий</a:t>
              </a:r>
            </a:p>
            <a:p>
              <a:pPr algn="ctr"/>
              <a:r>
                <a:rPr lang="ru-RU"/>
                <a:t>0..255</a:t>
              </a:r>
            </a:p>
          </p:txBody>
        </p:sp>
        <p:sp>
          <p:nvSpPr>
            <p:cNvPr id="24610" name="Rectangle 10"/>
            <p:cNvSpPr>
              <a:spLocks noChangeArrowheads="1"/>
            </p:cNvSpPr>
            <p:nvPr/>
          </p:nvSpPr>
          <p:spPr bwMode="auto">
            <a:xfrm>
              <a:off x="5678488" y="1219200"/>
              <a:ext cx="1095375" cy="91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i="1"/>
                <a:t>green</a:t>
              </a:r>
            </a:p>
            <a:p>
              <a:pPr algn="ctr"/>
              <a:r>
                <a:rPr lang="ru-RU"/>
                <a:t>зеленый</a:t>
              </a:r>
            </a:p>
            <a:p>
              <a:pPr algn="ctr"/>
              <a:r>
                <a:rPr lang="ru-RU"/>
                <a:t>0..255</a:t>
              </a:r>
            </a:p>
          </p:txBody>
        </p:sp>
      </p:grpSp>
      <p:sp>
        <p:nvSpPr>
          <p:cNvPr id="24586" name="Прямоугольник 9"/>
          <p:cNvSpPr>
            <a:spLocks noChangeArrowheads="1"/>
          </p:cNvSpPr>
          <p:nvPr/>
        </p:nvSpPr>
        <p:spPr bwMode="auto">
          <a:xfrm>
            <a:off x="3895725" y="2393950"/>
            <a:ext cx="1244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(0</a:t>
            </a:r>
            <a:r>
              <a:rPr lang="en-US" sz="2400">
                <a:solidFill>
                  <a:srgbClr val="000000"/>
                </a:solidFill>
              </a:rPr>
              <a:t>, 0, 0</a:t>
            </a:r>
            <a:r>
              <a:rPr lang="ru-RU" sz="2400">
                <a:solidFill>
                  <a:srgbClr val="000000"/>
                </a:solidFill>
              </a:rPr>
              <a:t>)</a:t>
            </a:r>
            <a:endParaRPr lang="ru-RU"/>
          </a:p>
        </p:txBody>
      </p:sp>
      <p:sp>
        <p:nvSpPr>
          <p:cNvPr id="24587" name="Прямоугольник 10"/>
          <p:cNvSpPr>
            <a:spLocks noChangeArrowheads="1"/>
          </p:cNvSpPr>
          <p:nvPr/>
        </p:nvSpPr>
        <p:spPr bwMode="auto">
          <a:xfrm>
            <a:off x="3895725" y="2851150"/>
            <a:ext cx="2273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(255</a:t>
            </a:r>
            <a:r>
              <a:rPr lang="en-US" sz="2400">
                <a:solidFill>
                  <a:srgbClr val="000000"/>
                </a:solidFill>
              </a:rPr>
              <a:t>, </a:t>
            </a:r>
            <a:r>
              <a:rPr lang="ru-RU" sz="2400">
                <a:solidFill>
                  <a:srgbClr val="000000"/>
                </a:solidFill>
              </a:rPr>
              <a:t>255</a:t>
            </a:r>
            <a:r>
              <a:rPr lang="en-US" sz="2400">
                <a:solidFill>
                  <a:srgbClr val="000000"/>
                </a:solidFill>
              </a:rPr>
              <a:t>, </a:t>
            </a:r>
            <a:r>
              <a:rPr lang="ru-RU" sz="2400">
                <a:solidFill>
                  <a:srgbClr val="000000"/>
                </a:solidFill>
              </a:rPr>
              <a:t>255)</a:t>
            </a:r>
            <a:endParaRPr lang="ru-RU"/>
          </a:p>
        </p:txBody>
      </p:sp>
      <p:sp>
        <p:nvSpPr>
          <p:cNvPr id="24588" name="Прямоугольник 11"/>
          <p:cNvSpPr>
            <a:spLocks noChangeArrowheads="1"/>
          </p:cNvSpPr>
          <p:nvPr/>
        </p:nvSpPr>
        <p:spPr bwMode="auto">
          <a:xfrm>
            <a:off x="3895725" y="3308350"/>
            <a:ext cx="1587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(255</a:t>
            </a:r>
            <a:r>
              <a:rPr lang="en-US" sz="2400">
                <a:solidFill>
                  <a:srgbClr val="000000"/>
                </a:solidFill>
              </a:rPr>
              <a:t>, 0, 0</a:t>
            </a:r>
            <a:r>
              <a:rPr lang="ru-RU" sz="2400">
                <a:solidFill>
                  <a:srgbClr val="000000"/>
                </a:solidFill>
              </a:rPr>
              <a:t>)</a:t>
            </a:r>
            <a:endParaRPr lang="ru-RU"/>
          </a:p>
        </p:txBody>
      </p:sp>
      <p:sp>
        <p:nvSpPr>
          <p:cNvPr id="24589" name="Прямоугольник 13"/>
          <p:cNvSpPr>
            <a:spLocks noChangeArrowheads="1"/>
          </p:cNvSpPr>
          <p:nvPr/>
        </p:nvSpPr>
        <p:spPr bwMode="auto">
          <a:xfrm>
            <a:off x="6873875" y="2393950"/>
            <a:ext cx="1587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(0</a:t>
            </a:r>
            <a:r>
              <a:rPr lang="en-US" sz="2400">
                <a:solidFill>
                  <a:srgbClr val="000000"/>
                </a:solidFill>
              </a:rPr>
              <a:t>, </a:t>
            </a:r>
            <a:r>
              <a:rPr lang="ru-RU" sz="2400">
                <a:solidFill>
                  <a:srgbClr val="000000"/>
                </a:solidFill>
              </a:rPr>
              <a:t>255</a:t>
            </a:r>
            <a:r>
              <a:rPr lang="en-US" sz="2400">
                <a:solidFill>
                  <a:srgbClr val="000000"/>
                </a:solidFill>
              </a:rPr>
              <a:t>, 0</a:t>
            </a:r>
            <a:r>
              <a:rPr lang="ru-RU" sz="2400">
                <a:solidFill>
                  <a:srgbClr val="000000"/>
                </a:solidFill>
              </a:rPr>
              <a:t>)</a:t>
            </a:r>
            <a:endParaRPr lang="ru-RU"/>
          </a:p>
        </p:txBody>
      </p:sp>
      <p:sp>
        <p:nvSpPr>
          <p:cNvPr id="24590" name="Прямоугольник 14"/>
          <p:cNvSpPr>
            <a:spLocks noChangeArrowheads="1"/>
          </p:cNvSpPr>
          <p:nvPr/>
        </p:nvSpPr>
        <p:spPr bwMode="auto">
          <a:xfrm>
            <a:off x="6873875" y="2851150"/>
            <a:ext cx="1930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(</a:t>
            </a:r>
            <a:r>
              <a:rPr lang="en-US" sz="2400">
                <a:solidFill>
                  <a:srgbClr val="000000"/>
                </a:solidFill>
              </a:rPr>
              <a:t>255, </a:t>
            </a:r>
            <a:r>
              <a:rPr lang="ru-RU" sz="2400">
                <a:solidFill>
                  <a:srgbClr val="000000"/>
                </a:solidFill>
              </a:rPr>
              <a:t>255</a:t>
            </a:r>
            <a:r>
              <a:rPr lang="en-US" sz="2400">
                <a:solidFill>
                  <a:srgbClr val="000000"/>
                </a:solidFill>
              </a:rPr>
              <a:t>, 0</a:t>
            </a:r>
            <a:r>
              <a:rPr lang="ru-RU" sz="2400">
                <a:solidFill>
                  <a:srgbClr val="000000"/>
                </a:solidFill>
              </a:rPr>
              <a:t>)</a:t>
            </a:r>
            <a:endParaRPr lang="ru-RU"/>
          </a:p>
        </p:txBody>
      </p:sp>
      <p:sp>
        <p:nvSpPr>
          <p:cNvPr id="24591" name="Прямоугольник 15"/>
          <p:cNvSpPr>
            <a:spLocks noChangeArrowheads="1"/>
          </p:cNvSpPr>
          <p:nvPr/>
        </p:nvSpPr>
        <p:spPr bwMode="auto">
          <a:xfrm>
            <a:off x="6873875" y="3308350"/>
            <a:ext cx="1587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(0</a:t>
            </a:r>
            <a:r>
              <a:rPr lang="en-US" sz="2400">
                <a:solidFill>
                  <a:srgbClr val="000000"/>
                </a:solidFill>
              </a:rPr>
              <a:t>, </a:t>
            </a:r>
            <a:r>
              <a:rPr lang="ru-RU" sz="2400">
                <a:solidFill>
                  <a:srgbClr val="000000"/>
                </a:solidFill>
              </a:rPr>
              <a:t>0</a:t>
            </a:r>
            <a:r>
              <a:rPr lang="en-US" sz="2400">
                <a:solidFill>
                  <a:srgbClr val="000000"/>
                </a:solidFill>
              </a:rPr>
              <a:t>, 255</a:t>
            </a:r>
            <a:r>
              <a:rPr lang="ru-RU" sz="2400">
                <a:solidFill>
                  <a:srgbClr val="000000"/>
                </a:solidFill>
              </a:rPr>
              <a:t>)</a:t>
            </a:r>
            <a:endParaRPr lang="ru-RU"/>
          </a:p>
        </p:txBody>
      </p:sp>
      <p:sp>
        <p:nvSpPr>
          <p:cNvPr id="24592" name="Прямоугольник 16"/>
          <p:cNvSpPr>
            <a:spLocks noChangeArrowheads="1"/>
          </p:cNvSpPr>
          <p:nvPr/>
        </p:nvSpPr>
        <p:spPr bwMode="auto">
          <a:xfrm>
            <a:off x="3895725" y="3765550"/>
            <a:ext cx="2273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(255</a:t>
            </a:r>
            <a:r>
              <a:rPr lang="en-US" sz="2400">
                <a:solidFill>
                  <a:srgbClr val="000000"/>
                </a:solidFill>
              </a:rPr>
              <a:t>, 150, 150</a:t>
            </a:r>
            <a:r>
              <a:rPr lang="ru-RU" sz="2400">
                <a:solidFill>
                  <a:srgbClr val="000000"/>
                </a:solidFill>
              </a:rPr>
              <a:t>)</a:t>
            </a:r>
            <a:endParaRPr lang="ru-RU"/>
          </a:p>
        </p:txBody>
      </p:sp>
      <p:sp>
        <p:nvSpPr>
          <p:cNvPr id="24593" name="Прямоугольник 17"/>
          <p:cNvSpPr>
            <a:spLocks noChangeArrowheads="1"/>
          </p:cNvSpPr>
          <p:nvPr/>
        </p:nvSpPr>
        <p:spPr bwMode="auto">
          <a:xfrm>
            <a:off x="6873875" y="3765550"/>
            <a:ext cx="1587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(100</a:t>
            </a:r>
            <a:r>
              <a:rPr lang="en-US" sz="2400">
                <a:solidFill>
                  <a:srgbClr val="000000"/>
                </a:solidFill>
              </a:rPr>
              <a:t>, 0, 0</a:t>
            </a:r>
            <a:r>
              <a:rPr lang="ru-RU" sz="2400">
                <a:solidFill>
                  <a:srgbClr val="000000"/>
                </a:solidFill>
              </a:rPr>
              <a:t>)</a:t>
            </a:r>
            <a:endParaRPr lang="ru-RU"/>
          </a:p>
        </p:txBody>
      </p:sp>
      <p:sp>
        <p:nvSpPr>
          <p:cNvPr id="24594" name="Прямоугольник 18"/>
          <p:cNvSpPr>
            <a:spLocks noChangeArrowheads="1"/>
          </p:cNvSpPr>
          <p:nvPr/>
        </p:nvSpPr>
        <p:spPr bwMode="auto">
          <a:xfrm>
            <a:off x="3524250" y="2489200"/>
            <a:ext cx="323850" cy="323850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95" name="Прямоугольник 19"/>
          <p:cNvSpPr>
            <a:spLocks noChangeArrowheads="1"/>
          </p:cNvSpPr>
          <p:nvPr/>
        </p:nvSpPr>
        <p:spPr bwMode="auto">
          <a:xfrm>
            <a:off x="3524250" y="2944813"/>
            <a:ext cx="323850" cy="32385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96" name="Прямоугольник 20"/>
          <p:cNvSpPr>
            <a:spLocks noChangeArrowheads="1"/>
          </p:cNvSpPr>
          <p:nvPr/>
        </p:nvSpPr>
        <p:spPr bwMode="auto">
          <a:xfrm>
            <a:off x="3524250" y="3398838"/>
            <a:ext cx="323850" cy="323850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97" name="Прямоугольник 21"/>
          <p:cNvSpPr>
            <a:spLocks noChangeArrowheads="1"/>
          </p:cNvSpPr>
          <p:nvPr/>
        </p:nvSpPr>
        <p:spPr bwMode="auto">
          <a:xfrm>
            <a:off x="3524250" y="3854450"/>
            <a:ext cx="323850" cy="323850"/>
          </a:xfrm>
          <a:prstGeom prst="rect">
            <a:avLst/>
          </a:prstGeom>
          <a:solidFill>
            <a:srgbClr val="FF9696"/>
          </a:solidFill>
          <a:ln w="12700" algn="ctr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98" name="Прямоугольник 22"/>
          <p:cNvSpPr>
            <a:spLocks noChangeArrowheads="1"/>
          </p:cNvSpPr>
          <p:nvPr/>
        </p:nvSpPr>
        <p:spPr bwMode="auto">
          <a:xfrm>
            <a:off x="6470650" y="2489200"/>
            <a:ext cx="323850" cy="323850"/>
          </a:xfrm>
          <a:prstGeom prst="rect">
            <a:avLst/>
          </a:prstGeom>
          <a:solidFill>
            <a:srgbClr val="00FF00"/>
          </a:solidFill>
          <a:ln w="12700" algn="ctr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99" name="Прямоугольник 23"/>
          <p:cNvSpPr>
            <a:spLocks noChangeArrowheads="1"/>
          </p:cNvSpPr>
          <p:nvPr/>
        </p:nvSpPr>
        <p:spPr bwMode="auto">
          <a:xfrm>
            <a:off x="6470650" y="2944813"/>
            <a:ext cx="323850" cy="323850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600" name="Прямоугольник 24"/>
          <p:cNvSpPr>
            <a:spLocks noChangeArrowheads="1"/>
          </p:cNvSpPr>
          <p:nvPr/>
        </p:nvSpPr>
        <p:spPr bwMode="auto">
          <a:xfrm>
            <a:off x="6470650" y="3398838"/>
            <a:ext cx="323850" cy="323850"/>
          </a:xfrm>
          <a:prstGeom prst="rect">
            <a:avLst/>
          </a:prstGeom>
          <a:solidFill>
            <a:srgbClr val="0000FF"/>
          </a:solidFill>
          <a:ln w="12700" algn="ctr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601" name="Прямоугольник 25"/>
          <p:cNvSpPr>
            <a:spLocks noChangeArrowheads="1"/>
          </p:cNvSpPr>
          <p:nvPr/>
        </p:nvSpPr>
        <p:spPr bwMode="auto">
          <a:xfrm>
            <a:off x="6470650" y="3854450"/>
            <a:ext cx="323850" cy="323850"/>
          </a:xfrm>
          <a:prstGeom prst="rect">
            <a:avLst/>
          </a:prstGeom>
          <a:solidFill>
            <a:srgbClr val="640000"/>
          </a:solidFill>
          <a:ln w="12700" algn="ctr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603250" y="4291013"/>
            <a:ext cx="6051550" cy="663575"/>
            <a:chOff x="396" y="2879"/>
            <a:chExt cx="3812" cy="418"/>
          </a:xfrm>
        </p:grpSpPr>
        <p:sp>
          <p:nvSpPr>
            <p:cNvPr id="31" name="Text Box 22"/>
            <p:cNvSpPr txBox="1">
              <a:spLocks noChangeArrowheads="1"/>
            </p:cNvSpPr>
            <p:nvPr/>
          </p:nvSpPr>
          <p:spPr bwMode="auto">
            <a:xfrm>
              <a:off x="690" y="2962"/>
              <a:ext cx="3518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rIns="0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000" dirty="0">
                  <a:latin typeface="Arial" charset="0"/>
                </a:rPr>
                <a:t>    Сколько разных цветов можно кодировать?</a:t>
              </a:r>
            </a:p>
          </p:txBody>
        </p:sp>
        <p:sp>
          <p:nvSpPr>
            <p:cNvPr id="24605" name="Oval 23"/>
            <p:cNvSpPr>
              <a:spLocks noChangeArrowheads="1"/>
            </p:cNvSpPr>
            <p:nvPr/>
          </p:nvSpPr>
          <p:spPr bwMode="auto">
            <a:xfrm>
              <a:off x="396" y="2879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ru-RU" sz="4400" b="1" dirty="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</a:p>
          </p:txBody>
        </p:sp>
      </p:grp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782638" y="4908550"/>
            <a:ext cx="8361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256</a:t>
            </a:r>
            <a:r>
              <a:rPr lang="en-US" sz="2400" dirty="0">
                <a:cs typeface="Arial" pitchFamily="34" charset="0"/>
              </a:rPr>
              <a:t>·</a:t>
            </a:r>
            <a:r>
              <a:rPr lang="ru-RU" sz="2400" dirty="0">
                <a:cs typeface="Arial" pitchFamily="34" charset="0"/>
              </a:rPr>
              <a:t>256</a:t>
            </a:r>
            <a:r>
              <a:rPr lang="en-US" sz="2400" dirty="0">
                <a:cs typeface="Arial" pitchFamily="34" charset="0"/>
              </a:rPr>
              <a:t>·</a:t>
            </a:r>
            <a:r>
              <a:rPr lang="ru-RU" sz="2400" dirty="0">
                <a:cs typeface="Arial" pitchFamily="34" charset="0"/>
              </a:rPr>
              <a:t>256 =</a:t>
            </a:r>
            <a:r>
              <a:rPr lang="ru-RU" sz="2400" b="1" dirty="0">
                <a:solidFill>
                  <a:schemeClr val="accent2"/>
                </a:solidFill>
                <a:cs typeface="Arial" pitchFamily="34" charset="0"/>
              </a:rPr>
              <a:t> 16 777 216 </a:t>
            </a:r>
            <a:r>
              <a:rPr lang="ru-RU" sz="2400" dirty="0">
                <a:cs typeface="Arial" pitchFamily="34" charset="0"/>
              </a:rPr>
              <a:t> </a:t>
            </a:r>
            <a:r>
              <a:rPr lang="en-US" sz="2400" dirty="0">
                <a:cs typeface="Arial" pitchFamily="34" charset="0"/>
              </a:rPr>
              <a:t>(</a:t>
            </a:r>
            <a:r>
              <a:rPr lang="en-US" sz="2400" i="1" dirty="0">
                <a:cs typeface="Arial" pitchFamily="34" charset="0"/>
              </a:rPr>
              <a:t>True</a:t>
            </a:r>
            <a:r>
              <a:rPr lang="ru-RU" sz="2400" i="1" dirty="0">
                <a:cs typeface="Arial" pitchFamily="34" charset="0"/>
              </a:rPr>
              <a:t> </a:t>
            </a:r>
            <a:r>
              <a:rPr lang="en-US" sz="2400" i="1" dirty="0">
                <a:cs typeface="Arial" pitchFamily="34" charset="0"/>
              </a:rPr>
              <a:t>Color</a:t>
            </a:r>
            <a:r>
              <a:rPr lang="ru-RU" sz="2400" i="1" dirty="0">
                <a:cs typeface="Arial" pitchFamily="34" charset="0"/>
              </a:rPr>
              <a:t>, </a:t>
            </a:r>
            <a:r>
              <a:rPr lang="ru-RU" sz="2400" dirty="0">
                <a:cs typeface="Arial" pitchFamily="34" charset="0"/>
              </a:rPr>
              <a:t>«истинный цвет»</a:t>
            </a:r>
            <a:r>
              <a:rPr lang="en-US" sz="2400" dirty="0">
                <a:cs typeface="Arial" pitchFamily="34" charset="0"/>
              </a:rPr>
              <a:t>)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323975" y="5383213"/>
            <a:ext cx="6496050" cy="962025"/>
            <a:chOff x="396" y="2879"/>
            <a:chExt cx="4092" cy="606"/>
          </a:xfrm>
        </p:grpSpPr>
        <p:sp>
          <p:nvSpPr>
            <p:cNvPr id="36" name="Text Box 22"/>
            <p:cNvSpPr txBox="1">
              <a:spLocks noChangeArrowheads="1"/>
            </p:cNvSpPr>
            <p:nvPr/>
          </p:nvSpPr>
          <p:spPr bwMode="auto">
            <a:xfrm>
              <a:off x="690" y="2962"/>
              <a:ext cx="3798" cy="52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rIns="0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en-US" sz="2400" dirty="0"/>
                <a:t>   RGB – </a:t>
              </a:r>
              <a:r>
                <a:rPr lang="ru-RU" sz="2400" dirty="0"/>
                <a:t>цветовая модель для устройств, </a:t>
              </a:r>
              <a:br>
                <a:rPr lang="ru-RU" sz="2400" dirty="0"/>
              </a:br>
              <a:r>
                <a:rPr lang="ru-RU" sz="2400" dirty="0"/>
                <a:t>   излучающих свет (мониторов)!</a:t>
              </a:r>
            </a:p>
          </p:txBody>
        </p:sp>
        <p:sp>
          <p:nvSpPr>
            <p:cNvPr id="24603" name="Oval 23"/>
            <p:cNvSpPr>
              <a:spLocks noChangeArrowheads="1"/>
            </p:cNvSpPr>
            <p:nvPr/>
          </p:nvSpPr>
          <p:spPr bwMode="auto">
            <a:xfrm>
              <a:off x="396" y="2879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4400" b="1" dirty="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  <a:endParaRPr lang="ru-RU" sz="44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pic>
        <p:nvPicPr>
          <p:cNvPr id="34" name="Рисунок 33" descr="RGB_www_khanakademy_or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213" y="1343025"/>
            <a:ext cx="253365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20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8" y="2822575"/>
            <a:ext cx="136525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/>
      <p:bldP spid="24587" grpId="0"/>
      <p:bldP spid="24588" grpId="0"/>
      <p:bldP spid="24589" grpId="0"/>
      <p:bldP spid="24590" grpId="0"/>
      <p:bldP spid="24591" grpId="0"/>
      <p:bldP spid="24592" grpId="0"/>
      <p:bldP spid="24593" grpId="0"/>
      <p:bldP spid="24594" grpId="0" animBg="1"/>
      <p:bldP spid="24595" grpId="0" animBg="1"/>
      <p:bldP spid="24596" grpId="0" animBg="1"/>
      <p:bldP spid="24597" grpId="0" animBg="1"/>
      <p:bldP spid="24598" grpId="0" animBg="1"/>
      <p:bldP spid="24599" grpId="0" animBg="1"/>
      <p:bldP spid="24600" grpId="0" animBg="1"/>
      <p:bldP spid="24601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Глубина цвета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463550" y="1785938"/>
            <a:ext cx="7245350" cy="962025"/>
            <a:chOff x="396" y="3549"/>
            <a:chExt cx="4564" cy="606"/>
          </a:xfrm>
        </p:grpSpPr>
        <p:sp>
          <p:nvSpPr>
            <p:cNvPr id="5" name="Text Box 20"/>
            <p:cNvSpPr txBox="1">
              <a:spLocks noChangeArrowheads="1"/>
            </p:cNvSpPr>
            <p:nvPr/>
          </p:nvSpPr>
          <p:spPr bwMode="auto">
            <a:xfrm>
              <a:off x="690" y="3632"/>
              <a:ext cx="4270" cy="52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rIns="0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   Сколько памяти нужно для хранения цвета </a:t>
              </a:r>
              <a:br>
                <a:rPr lang="ru-RU" sz="2400" dirty="0">
                  <a:latin typeface="Arial" charset="0"/>
                </a:rPr>
              </a:br>
              <a:r>
                <a:rPr lang="ru-RU" sz="2400" dirty="0">
                  <a:latin typeface="Arial" charset="0"/>
                </a:rPr>
                <a:t>   1 пикселя в режиме </a:t>
              </a:r>
              <a:r>
                <a:rPr lang="en-US" sz="2400" i="1" dirty="0">
                  <a:latin typeface="Arial" charset="0"/>
                </a:rPr>
                <a:t>True Color</a:t>
              </a:r>
              <a:r>
                <a:rPr lang="ru-RU" sz="2400" dirty="0">
                  <a:latin typeface="Arial" charset="0"/>
                </a:rPr>
                <a:t>?</a:t>
              </a:r>
            </a:p>
          </p:txBody>
        </p:sp>
        <p:sp>
          <p:nvSpPr>
            <p:cNvPr id="27662" name="Oval 21"/>
            <p:cNvSpPr>
              <a:spLocks noChangeArrowheads="1"/>
            </p:cNvSpPr>
            <p:nvPr/>
          </p:nvSpPr>
          <p:spPr bwMode="auto">
            <a:xfrm>
              <a:off x="396" y="3549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ru-RU" sz="4400" b="1" dirty="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</a:p>
          </p:txBody>
        </p:sp>
      </p:grp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893763" y="3152775"/>
            <a:ext cx="3836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R</a:t>
            </a:r>
            <a:r>
              <a:rPr lang="en-US" sz="2400" b="1">
                <a:solidFill>
                  <a:schemeClr val="accent2"/>
                </a:solidFill>
              </a:rPr>
              <a:t> </a:t>
            </a:r>
            <a:r>
              <a:rPr lang="en-US" sz="2400" b="1">
                <a:solidFill>
                  <a:srgbClr val="00CC00"/>
                </a:solidFill>
              </a:rPr>
              <a:t>G</a:t>
            </a:r>
            <a:r>
              <a:rPr lang="en-US" sz="2400" b="1">
                <a:solidFill>
                  <a:schemeClr val="accent2"/>
                </a:solidFill>
              </a:rPr>
              <a:t> </a:t>
            </a:r>
            <a:r>
              <a:rPr lang="en-US" sz="2400" b="1">
                <a:solidFill>
                  <a:srgbClr val="3333FF"/>
                </a:solidFill>
              </a:rPr>
              <a:t>B:</a:t>
            </a:r>
            <a:r>
              <a:rPr lang="ru-RU" sz="2400" b="1">
                <a:solidFill>
                  <a:schemeClr val="accent2"/>
                </a:solidFill>
              </a:rPr>
              <a:t> 24 бита = 3 байта</a:t>
            </a:r>
            <a:endParaRPr lang="en-US" sz="2400" b="1">
              <a:solidFill>
                <a:schemeClr val="accent2"/>
              </a:solidFill>
            </a:endParaRP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893763" y="2759075"/>
            <a:ext cx="1595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R </a:t>
            </a:r>
            <a:r>
              <a:rPr lang="en-US" sz="2400"/>
              <a:t>(0..255) </a:t>
            </a: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2519363" y="2759075"/>
            <a:ext cx="3754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25</a:t>
            </a:r>
            <a:r>
              <a:rPr lang="ru-RU" sz="2400"/>
              <a:t>6</a:t>
            </a:r>
            <a:r>
              <a:rPr lang="en-US" sz="2400"/>
              <a:t> = 2</a:t>
            </a:r>
            <a:r>
              <a:rPr lang="en-US" sz="2400" baseline="30000"/>
              <a:t>8 </a:t>
            </a:r>
            <a:r>
              <a:rPr lang="ru-RU" sz="2400"/>
              <a:t> вариантов</a:t>
            </a:r>
            <a:r>
              <a:rPr lang="en-US" sz="2400"/>
              <a:t> </a:t>
            </a: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5503863" y="2759075"/>
            <a:ext cx="2840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8 </a:t>
            </a:r>
            <a:r>
              <a:rPr lang="ru-RU" sz="2400"/>
              <a:t>битов = 1 байт</a:t>
            </a:r>
            <a:endParaRPr lang="en-US" sz="2400"/>
          </a:p>
        </p:txBody>
      </p:sp>
      <p:sp>
        <p:nvSpPr>
          <p:cNvPr id="11" name="Прямоугольник 10"/>
          <p:cNvSpPr/>
          <p:nvPr/>
        </p:nvSpPr>
        <p:spPr>
          <a:xfrm>
            <a:off x="393700" y="808038"/>
            <a:ext cx="8420100" cy="8318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Глубина цвета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sz="2400" dirty="0">
                <a:latin typeface="Arial" charset="0"/>
              </a:rPr>
              <a:t>— это количество битов, используемое для кодирования цвета пикселя.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 bwMode="auto">
          <a:xfrm>
            <a:off x="5075238" y="3362325"/>
            <a:ext cx="3319462" cy="892175"/>
          </a:xfrm>
          <a:prstGeom prst="wedgeRoundRectCallout">
            <a:avLst>
              <a:gd name="adj1" fmla="val -63743"/>
              <a:gd name="adj2" fmla="val -43887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en-US" sz="2800" i="1" dirty="0">
                <a:latin typeface="Arial" charset="0"/>
              </a:rPr>
              <a:t>True Color </a:t>
            </a:r>
            <a:r>
              <a:rPr lang="en-US" sz="2800" dirty="0">
                <a:latin typeface="Arial" charset="0"/>
              </a:rPr>
              <a:t>(</a:t>
            </a:r>
            <a:r>
              <a:rPr lang="ru-RU" sz="2800" dirty="0">
                <a:latin typeface="Arial" charset="0"/>
              </a:rPr>
              <a:t>истинный цвет</a:t>
            </a:r>
            <a:r>
              <a:rPr lang="en-US" sz="2800" dirty="0">
                <a:latin typeface="Arial" charset="0"/>
              </a:rPr>
              <a:t>)</a:t>
            </a:r>
            <a:endParaRPr lang="ru-RU" sz="2800" dirty="0">
              <a:latin typeface="Arial" charset="0"/>
            </a:endParaRPr>
          </a:p>
        </p:txBody>
      </p:sp>
      <p:sp>
        <p:nvSpPr>
          <p:cNvPr id="27659" name="Прямоугольник 12"/>
          <p:cNvSpPr>
            <a:spLocks noChangeArrowheads="1"/>
          </p:cNvSpPr>
          <p:nvPr/>
        </p:nvSpPr>
        <p:spPr bwMode="auto">
          <a:xfrm>
            <a:off x="403225" y="4252913"/>
            <a:ext cx="855186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333399"/>
                </a:solidFill>
              </a:rPr>
              <a:t>Задача</a:t>
            </a:r>
            <a:r>
              <a:rPr lang="ru-RU" sz="2800">
                <a:solidFill>
                  <a:srgbClr val="000000"/>
                </a:solidFill>
              </a:rPr>
              <a:t>. Определите размер файла, в котором закодирован растровый рисунок</a:t>
            </a:r>
            <a:r>
              <a:rPr lang="en-US" sz="2800">
                <a:solidFill>
                  <a:srgbClr val="000000"/>
                </a:solidFill>
              </a:rPr>
              <a:t> </a:t>
            </a:r>
            <a:r>
              <a:rPr lang="ru-RU" sz="2800">
                <a:solidFill>
                  <a:srgbClr val="000000"/>
                </a:solidFill>
              </a:rPr>
              <a:t>размером </a:t>
            </a:r>
            <a:r>
              <a:rPr lang="en-US" sz="2800">
                <a:solidFill>
                  <a:srgbClr val="333399"/>
                </a:solidFill>
              </a:rPr>
              <a:t>2</a:t>
            </a:r>
            <a:r>
              <a:rPr lang="ru-RU" sz="2800">
                <a:solidFill>
                  <a:srgbClr val="333399"/>
                </a:solidFill>
              </a:rPr>
              <a:t>0×</a:t>
            </a:r>
            <a:r>
              <a:rPr lang="en-US" sz="2800">
                <a:solidFill>
                  <a:srgbClr val="333399"/>
                </a:solidFill>
              </a:rPr>
              <a:t>30</a:t>
            </a:r>
            <a:r>
              <a:rPr lang="ru-RU" sz="2800">
                <a:solidFill>
                  <a:srgbClr val="333399"/>
                </a:solidFill>
              </a:rPr>
              <a:t> пикселей </a:t>
            </a:r>
            <a:r>
              <a:rPr lang="ru-RU" sz="2800"/>
              <a:t>в режиме истинного цвета (</a:t>
            </a:r>
            <a:r>
              <a:rPr lang="en-US" sz="2800" i="1"/>
              <a:t>True Color</a:t>
            </a:r>
            <a:r>
              <a:rPr lang="ru-RU" sz="2800"/>
              <a:t>)</a:t>
            </a:r>
            <a:r>
              <a:rPr lang="ru-RU" sz="2800">
                <a:solidFill>
                  <a:srgbClr val="000000"/>
                </a:solidFill>
              </a:rPr>
              <a:t>?</a:t>
            </a:r>
            <a:r>
              <a:rPr lang="en-US" sz="2800">
                <a:solidFill>
                  <a:srgbClr val="000000"/>
                </a:solidFill>
              </a:rPr>
              <a:t> </a:t>
            </a:r>
            <a:endParaRPr lang="ru-RU"/>
          </a:p>
        </p:txBody>
      </p:sp>
      <p:sp>
        <p:nvSpPr>
          <p:cNvPr id="27660" name="Прямоугольник 13"/>
          <p:cNvSpPr>
            <a:spLocks noChangeArrowheads="1"/>
          </p:cNvSpPr>
          <p:nvPr/>
        </p:nvSpPr>
        <p:spPr bwMode="auto">
          <a:xfrm>
            <a:off x="974725" y="5670550"/>
            <a:ext cx="49498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2</a:t>
            </a:r>
            <a:r>
              <a:rPr lang="ru-RU" sz="2800"/>
              <a:t>0 </a:t>
            </a:r>
            <a:r>
              <a:rPr lang="ru-RU" sz="2800">
                <a:sym typeface="Symbol" pitchFamily="18" charset="2"/>
              </a:rPr>
              <a:t> </a:t>
            </a:r>
            <a:r>
              <a:rPr lang="en-US" sz="2800"/>
              <a:t>30 </a:t>
            </a:r>
            <a:r>
              <a:rPr lang="ru-RU" sz="2800">
                <a:sym typeface="Symbol" pitchFamily="18" charset="2"/>
              </a:rPr>
              <a:t></a:t>
            </a:r>
            <a:r>
              <a:rPr lang="en-US" sz="2800">
                <a:sym typeface="Symbol" pitchFamily="18" charset="2"/>
              </a:rPr>
              <a:t> 3 </a:t>
            </a:r>
            <a:r>
              <a:rPr lang="ru-RU" sz="2800">
                <a:sym typeface="Symbol" pitchFamily="18" charset="2"/>
              </a:rPr>
              <a:t>байта</a:t>
            </a:r>
            <a:r>
              <a:rPr lang="ru-RU" sz="2800"/>
              <a:t> = </a:t>
            </a:r>
            <a:r>
              <a:rPr lang="ru-RU" sz="2800" b="1">
                <a:solidFill>
                  <a:srgbClr val="333399"/>
                </a:solidFill>
              </a:rPr>
              <a:t>1800 байт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27659" grpId="0"/>
      <p:bldP spid="276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Нужно помнить: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651" y="1166842"/>
            <a:ext cx="865490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42925">
              <a:spcBef>
                <a:spcPts val="1800"/>
              </a:spcBef>
              <a:buFont typeface="Wingdings" pitchFamily="2" charset="2"/>
              <a:buChar char="ü"/>
            </a:pPr>
            <a:r>
              <a:rPr lang="ru-RU" sz="2400" dirty="0" smtClean="0"/>
              <a:t>для хранения растрового изображения нужно выделить в памяти 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I = N ·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i</a:t>
            </a:r>
            <a:r>
              <a:rPr lang="ru-RU" sz="2400" b="1" dirty="0" smtClean="0">
                <a:solidFill>
                  <a:srgbClr val="7030A0"/>
                </a:solidFill>
              </a:rPr>
              <a:t>  </a:t>
            </a:r>
            <a:r>
              <a:rPr lang="ru-RU" sz="2400" dirty="0" smtClean="0"/>
              <a:t>битов, где </a:t>
            </a:r>
            <a:r>
              <a:rPr lang="ru-RU" sz="2400" i="1" dirty="0" smtClean="0"/>
              <a:t>N</a:t>
            </a:r>
            <a:r>
              <a:rPr lang="ru-RU" sz="2400" dirty="0" smtClean="0"/>
              <a:t> – количество пикселей и </a:t>
            </a:r>
            <a:r>
              <a:rPr lang="ru-RU" sz="2400" i="1" dirty="0" err="1" smtClean="0"/>
              <a:t>i</a:t>
            </a:r>
            <a:r>
              <a:rPr lang="ru-RU" sz="2400" dirty="0" smtClean="0"/>
              <a:t> – глубина цвета (разрядность кодирования)</a:t>
            </a:r>
          </a:p>
          <a:p>
            <a:pPr lvl="0" indent="542925">
              <a:spcBef>
                <a:spcPts val="180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</a:rPr>
              <a:t>количество пикселей изображения </a:t>
            </a:r>
            <a:r>
              <a:rPr lang="ru-RU" sz="2400" i="1" dirty="0" smtClean="0"/>
              <a:t>N</a:t>
            </a:r>
            <a:r>
              <a:rPr lang="ru-RU" sz="2400" dirty="0" smtClean="0"/>
              <a:t> вычисляется как произведение ширины рисунка на высоту (в пикселях)</a:t>
            </a:r>
          </a:p>
          <a:p>
            <a:pPr lvl="0" indent="542925">
              <a:spcBef>
                <a:spcPts val="180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</a:rPr>
              <a:t>глубина кодирования </a:t>
            </a:r>
            <a:r>
              <a:rPr lang="ru-RU" sz="2400" dirty="0" smtClean="0"/>
              <a:t>– это количество бит, которые выделяются на хранение цвета одного пикселя</a:t>
            </a:r>
          </a:p>
          <a:p>
            <a:pPr lvl="0" indent="542925">
              <a:spcBef>
                <a:spcPts val="1800"/>
              </a:spcBef>
              <a:buFont typeface="Wingdings" pitchFamily="2" charset="2"/>
              <a:buChar char="ü"/>
            </a:pPr>
            <a:r>
              <a:rPr lang="ru-RU" sz="2400" dirty="0" smtClean="0"/>
              <a:t>при глубине кодирования </a:t>
            </a:r>
            <a:r>
              <a:rPr lang="ru-RU" sz="2400" i="1" dirty="0" err="1" smtClean="0"/>
              <a:t>i</a:t>
            </a:r>
            <a:r>
              <a:rPr lang="ru-RU" sz="2400" dirty="0" smtClean="0"/>
              <a:t> битов на пиксель код каждого пикселя выбирается из 2</a:t>
            </a:r>
            <a:r>
              <a:rPr lang="ru-RU" sz="2400" i="1" baseline="30000" dirty="0" smtClean="0"/>
              <a:t>i</a:t>
            </a:r>
            <a:r>
              <a:rPr lang="ru-RU" sz="2400" dirty="0" smtClean="0"/>
              <a:t> возможных вариантов, поэтому можно использовать не более 2</a:t>
            </a:r>
            <a:r>
              <a:rPr lang="ru-RU" sz="2400" i="1" baseline="30000" dirty="0" smtClean="0"/>
              <a:t>i</a:t>
            </a:r>
            <a:r>
              <a:rPr lang="ru-RU" sz="2400" dirty="0" smtClean="0"/>
              <a:t> различных цветов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396211" y="259095"/>
            <a:ext cx="8375650" cy="471488"/>
          </a:xfrm>
        </p:spPr>
        <p:txBody>
          <a:bodyPr/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1 </a:t>
            </a:r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79413" y="812800"/>
            <a:ext cx="84248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>
              <a:spcAft>
                <a:spcPts val="1200"/>
              </a:spcAft>
            </a:pPr>
            <a:r>
              <a:rPr lang="ru-RU" sz="2400" b="1" dirty="0" smtClean="0"/>
              <a:t>Для </a:t>
            </a:r>
            <a:r>
              <a:rPr lang="ru-RU" sz="2400" b="1" dirty="0"/>
              <a:t>хранения растрового изображения размером </a:t>
            </a:r>
            <a:r>
              <a:rPr lang="ru-RU" sz="2400" b="1" dirty="0" smtClean="0"/>
              <a:t>320 </a:t>
            </a:r>
            <a:r>
              <a:rPr lang="ru-RU" sz="2400" b="1" dirty="0" err="1"/>
              <a:t>x</a:t>
            </a:r>
            <a:r>
              <a:rPr lang="ru-RU" sz="2400" b="1" dirty="0"/>
              <a:t> 128 пикселей отвели </a:t>
            </a:r>
            <a:r>
              <a:rPr lang="ru-RU" sz="2400" b="1" dirty="0" smtClean="0"/>
              <a:t>20 килобайт </a:t>
            </a:r>
            <a:r>
              <a:rPr lang="ru-RU" sz="2400" b="1" dirty="0"/>
              <a:t>памяти. Каково максимально возможное число цветов в палитре изображения? 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5180" y="2519917"/>
            <a:ext cx="851667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Решение: 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1) находим количество пикселей: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= 128 · 320 = 2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7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· 2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· 10 = 2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· 5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2) объём файла переводим из Кбайт в биты 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20 Кбайт = 20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· 2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бит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3) глубина кодирования (количество битов, выделяемых на 1 пиксель):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20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· 2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13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: (5 · 2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) = 4 бита на пиксель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4) максимальное возможное количество  цветов 2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= 16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Ответ: 16.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252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396211" y="259095"/>
            <a:ext cx="8375650" cy="471488"/>
          </a:xfrm>
        </p:spPr>
        <p:txBody>
          <a:bodyPr/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2 </a:t>
            </a:r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80749" y="812800"/>
            <a:ext cx="897387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/>
            <a:r>
              <a:rPr lang="ru-RU" b="1" dirty="0" smtClean="0"/>
              <a:t>Для хранения в информационной системе документы сканируются с разрешением 200 </a:t>
            </a:r>
            <a:r>
              <a:rPr lang="ru-RU" b="1" dirty="0" err="1" smtClean="0"/>
              <a:t>dpi</a:t>
            </a:r>
            <a:r>
              <a:rPr lang="ru-RU" b="1" dirty="0" smtClean="0"/>
              <a:t> и цветовой системой, содержащей 130 цветов. Методы сжатия изображений не используются. Средний размер отсканированного документа составляет 10 Мбайт. Для повышения качества представления информации было решено перейти на разрешение 300 </a:t>
            </a:r>
            <a:r>
              <a:rPr lang="ru-RU" b="1" dirty="0" err="1" smtClean="0"/>
              <a:t>dpi</a:t>
            </a:r>
            <a:r>
              <a:rPr lang="ru-RU" b="1" dirty="0" smtClean="0"/>
              <a:t> и цветовую систему, содержащую 2</a:t>
            </a:r>
            <a:r>
              <a:rPr lang="ru-RU" b="1" baseline="30000" dirty="0" smtClean="0"/>
              <a:t>16</a:t>
            </a:r>
            <a:r>
              <a:rPr lang="ru-RU" b="1" dirty="0" smtClean="0"/>
              <a:t> = 65 536 цветов. Сколько Мбайт будет составлять средний размер документа, отсканированного с изменёнными параметрами? </a:t>
            </a:r>
            <a:endParaRPr lang="ru-RU" b="1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61506" y="3136613"/>
            <a:ext cx="8516679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u="sng" dirty="0" smtClean="0">
                <a:solidFill>
                  <a:schemeClr val="accent6">
                    <a:lumMod val="75000"/>
                  </a:schemeClr>
                </a:solidFill>
              </a:rPr>
              <a:t>Решение: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indent="265113">
              <a:buFont typeface="Arial" pitchFamily="34" charset="0"/>
              <a:buChar char="•"/>
            </a:pPr>
            <a:r>
              <a:rPr lang="ru-RU" sz="2000" dirty="0" smtClean="0"/>
              <a:t>Разрешение изображения изменилось с 200 </a:t>
            </a:r>
            <a:r>
              <a:rPr lang="en-US" sz="2000" dirty="0" smtClean="0"/>
              <a:t>dpi </a:t>
            </a:r>
            <a:r>
              <a:rPr lang="ru-RU" sz="2000" dirty="0" smtClean="0"/>
              <a:t>на 300 </a:t>
            </a:r>
            <a:r>
              <a:rPr lang="en-US" sz="2000" dirty="0" smtClean="0"/>
              <a:t>dpi</a:t>
            </a:r>
            <a:r>
              <a:rPr lang="ru-RU" sz="2000" dirty="0" smtClean="0"/>
              <a:t>. </a:t>
            </a:r>
            <a:r>
              <a:rPr lang="en-US" sz="2000" dirty="0" smtClean="0"/>
              <a:t>=&gt; </a:t>
            </a:r>
            <a:r>
              <a:rPr lang="ru-RU" sz="2000" dirty="0" smtClean="0"/>
              <a:t>размер изображения изменился в (300 · 300) / (200 · 200) = 9/4 раз.</a:t>
            </a:r>
          </a:p>
          <a:p>
            <a:pPr lvl="0" indent="265113">
              <a:buFont typeface="Arial" pitchFamily="34" charset="0"/>
              <a:buChar char="•"/>
            </a:pPr>
            <a:r>
              <a:rPr lang="ru-RU" sz="2000" dirty="0" smtClean="0"/>
              <a:t>Для хранения цветовой системы, состоящей из 130 цветов, необходимо 8 бит (необходимо подобрать минимально возможный </a:t>
            </a:r>
            <a:r>
              <a:rPr lang="en-US" sz="2000" dirty="0" err="1" smtClean="0"/>
              <a:t>i</a:t>
            </a:r>
            <a:r>
              <a:rPr lang="ru-RU" sz="2000" dirty="0" smtClean="0"/>
              <a:t>, так, чтобы </a:t>
            </a:r>
            <a:r>
              <a:rPr lang="en-US" sz="2000" dirty="0" smtClean="0"/>
              <a:t>N </a:t>
            </a:r>
            <a:r>
              <a:rPr lang="ru-RU" sz="2000" dirty="0" smtClean="0">
                <a:sym typeface="Symbol"/>
              </a:rPr>
              <a:t></a:t>
            </a:r>
            <a:r>
              <a:rPr lang="ru-RU" sz="2000" dirty="0" smtClean="0"/>
              <a:t> 2</a:t>
            </a:r>
            <a:r>
              <a:rPr lang="en-US" sz="2000" baseline="30000" dirty="0" err="1" smtClean="0"/>
              <a:t>i</a:t>
            </a:r>
            <a:r>
              <a:rPr lang="ru-RU" sz="2000" dirty="0" smtClean="0"/>
              <a:t>; 130 </a:t>
            </a:r>
            <a:r>
              <a:rPr lang="ru-RU" sz="2000" dirty="0" smtClean="0">
                <a:sym typeface="Symbol"/>
              </a:rPr>
              <a:t></a:t>
            </a:r>
            <a:r>
              <a:rPr lang="ru-RU" sz="2000" dirty="0" smtClean="0"/>
              <a:t> 2</a:t>
            </a:r>
            <a:r>
              <a:rPr lang="ru-RU" sz="2000" baseline="30000" dirty="0" smtClean="0"/>
              <a:t>8</a:t>
            </a:r>
            <a:r>
              <a:rPr lang="ru-RU" sz="2000" dirty="0" smtClean="0"/>
              <a:t> ).</a:t>
            </a:r>
          </a:p>
          <a:p>
            <a:pPr lvl="0" indent="265113">
              <a:buFont typeface="Arial" pitchFamily="34" charset="0"/>
              <a:buChar char="•"/>
            </a:pPr>
            <a:r>
              <a:rPr lang="ru-RU" sz="2000" dirty="0" smtClean="0"/>
              <a:t>Глубина кодирования изображения изменилась с 8 бит до 16 бит. Это означает, что размер изображения изменился в 16/8 = 2 раза.</a:t>
            </a:r>
          </a:p>
          <a:p>
            <a:pPr lvl="0" indent="265113">
              <a:buFont typeface="Arial" pitchFamily="34" charset="0"/>
              <a:buChar char="•"/>
            </a:pPr>
            <a:r>
              <a:rPr lang="ru-RU" sz="2000" dirty="0" smtClean="0"/>
              <a:t>Средний размер документа, отсканированного с изменёнными параметрами равно 10 · 9/4 · 2 = 45 Мб.</a:t>
            </a:r>
          </a:p>
          <a:p>
            <a:r>
              <a:rPr lang="ru-RU" sz="2000" dirty="0" smtClean="0"/>
              <a:t>Ответ: 45.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252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0038" y="1297172"/>
            <a:ext cx="8653462" cy="195085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Кодирование звуковой и видеоинформации</a:t>
            </a:r>
          </a:p>
        </p:txBody>
      </p:sp>
      <p:pic>
        <p:nvPicPr>
          <p:cNvPr id="52230" name="Picture 6" descr="https://soft-na-russkom.ru/wp-content/uploads/2020/01/VideoMASTER-3-m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733" y="3498111"/>
            <a:ext cx="7757517" cy="2424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5b8c988b98efa38ab752d859fdc6ed17cc9e69"/>
</p:tagLst>
</file>

<file path=ppt/theme/theme1.xml><?xml version="1.0" encoding="utf-8"?>
<a:theme xmlns:a="http://schemas.openxmlformats.org/drawingml/2006/main" name="Оформление по умолчанию">
  <a:themeElements>
    <a:clrScheme name="Другая 29">
      <a:dk1>
        <a:sysClr val="windowText" lastClr="000000"/>
      </a:dk1>
      <a:lt1>
        <a:sysClr val="window" lastClr="FFFFFF"/>
      </a:lt1>
      <a:dk2>
        <a:srgbClr val="8F45C7"/>
      </a:dk2>
      <a:lt2>
        <a:srgbClr val="E8A6DB"/>
      </a:lt2>
      <a:accent1>
        <a:srgbClr val="47C2C5"/>
      </a:accent1>
      <a:accent2>
        <a:srgbClr val="7030A0"/>
      </a:accent2>
      <a:accent3>
        <a:srgbClr val="EB1D2C"/>
      </a:accent3>
      <a:accent4>
        <a:srgbClr val="00ADDC"/>
      </a:accent4>
      <a:accent5>
        <a:srgbClr val="738AC8"/>
      </a:accent5>
      <a:accent6>
        <a:srgbClr val="2E31A0"/>
      </a:accent6>
      <a:hlink>
        <a:srgbClr val="6025C9"/>
      </a:hlink>
      <a:folHlink>
        <a:srgbClr val="5F7791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CC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16877</TotalTime>
  <Words>1278</Words>
  <Application>Microsoft Office PowerPoint</Application>
  <PresentationFormat>Экран (4:3)</PresentationFormat>
  <Paragraphs>138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Кодирование графической информации</vt:lpstr>
      <vt:lpstr>Растровое кодирование</vt:lpstr>
      <vt:lpstr>Разрешение</vt:lpstr>
      <vt:lpstr>Цветовая модель RGB</vt:lpstr>
      <vt:lpstr>Глубина цвета</vt:lpstr>
      <vt:lpstr>Нужно помнить:</vt:lpstr>
      <vt:lpstr>Пример задачи 1 </vt:lpstr>
      <vt:lpstr>Пример задачи 2 </vt:lpstr>
      <vt:lpstr>Кодирование звуковой и видеоинформации</vt:lpstr>
      <vt:lpstr>Оцифровка звука: квантование</vt:lpstr>
      <vt:lpstr>Слайд 11</vt:lpstr>
      <vt:lpstr>Кодирование звуковой информации</vt:lpstr>
      <vt:lpstr>Оцифровка звука</vt:lpstr>
      <vt:lpstr>Оцифровка звука</vt:lpstr>
      <vt:lpstr>Оцифровка звука</vt:lpstr>
      <vt:lpstr>Спасибо за внимание!</vt:lpstr>
    </vt:vector>
  </TitlesOfParts>
  <Company>163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Программное обеспечение (ПО)</dc:title>
  <dc:creator>kp</dc:creator>
  <cp:lastModifiedBy>Я</cp:lastModifiedBy>
  <cp:revision>1090</cp:revision>
  <dcterms:created xsi:type="dcterms:W3CDTF">2007-01-31T19:13:48Z</dcterms:created>
  <dcterms:modified xsi:type="dcterms:W3CDTF">2025-09-25T11:56:51Z</dcterms:modified>
</cp:coreProperties>
</file>